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7"/>
  </p:handoutMasterIdLst>
  <p:sldIdLst>
    <p:sldId id="259" r:id="rId3"/>
    <p:sldId id="477" r:id="rId4"/>
    <p:sldId id="479" r:id="rId5"/>
    <p:sldId id="272" r:id="rId6"/>
    <p:sldId id="279" r:id="rId7"/>
    <p:sldId id="307" r:id="rId8"/>
    <p:sldId id="552" r:id="rId9"/>
    <p:sldId id="553" r:id="rId10"/>
    <p:sldId id="554" r:id="rId11"/>
    <p:sldId id="599" r:id="rId12"/>
    <p:sldId id="600" r:id="rId13"/>
    <p:sldId id="555" r:id="rId14"/>
    <p:sldId id="563" r:id="rId15"/>
    <p:sldId id="557" r:id="rId16"/>
    <p:sldId id="556" r:id="rId17"/>
    <p:sldId id="559" r:id="rId18"/>
    <p:sldId id="562" r:id="rId19"/>
    <p:sldId id="578" r:id="rId20"/>
    <p:sldId id="558" r:id="rId21"/>
    <p:sldId id="278" r:id="rId22"/>
    <p:sldId id="284" r:id="rId23"/>
    <p:sldId id="287" r:id="rId24"/>
    <p:sldId id="306" r:id="rId25"/>
    <p:sldId id="329" r:id="rId26"/>
    <p:sldId id="622" r:id="rId27"/>
    <p:sldId id="621" r:id="rId28"/>
    <p:sldId id="589" r:id="rId29"/>
    <p:sldId id="289" r:id="rId30"/>
    <p:sldId id="593" r:id="rId31"/>
    <p:sldId id="633" r:id="rId32"/>
    <p:sldId id="630" r:id="rId33"/>
    <p:sldId id="478" r:id="rId35"/>
    <p:sldId id="550" r:id="rId36"/>
  </p:sldIdLst>
  <p:sldSz cx="9144000" cy="6858000" type="screen4x3"/>
  <p:notesSz cx="6858000" cy="99472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803"/>
    <a:srgbClr val="E1937B"/>
    <a:srgbClr val="89A4A7"/>
    <a:srgbClr val="E94E09"/>
    <a:srgbClr val="F39464"/>
    <a:srgbClr val="BD6935"/>
    <a:srgbClr val="F39A6E"/>
    <a:srgbClr val="6B6BCF"/>
    <a:srgbClr val="BDA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26" autoAdjust="0"/>
    <p:restoredTop sz="94462" autoAdjust="0"/>
  </p:normalViewPr>
  <p:slideViewPr>
    <p:cSldViewPr>
      <p:cViewPr varScale="1">
        <p:scale>
          <a:sx n="116" d="100"/>
          <a:sy n="116" d="100"/>
        </p:scale>
        <p:origin x="978" y="90"/>
      </p:cViewPr>
      <p:guideLst>
        <p:guide orient="horz" pos="2159"/>
        <p:guide pos="29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2335" cy="497682"/>
          </a:xfrm>
          <a:prstGeom prst="rect">
            <a:avLst/>
          </a:prstGeom>
        </p:spPr>
        <p:txBody>
          <a:bodyPr vert="horz" lIns="91870" tIns="45935" rIns="91870" bIns="45935"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064" y="0"/>
            <a:ext cx="2972335" cy="497682"/>
          </a:xfrm>
          <a:prstGeom prst="rect">
            <a:avLst/>
          </a:prstGeom>
        </p:spPr>
        <p:txBody>
          <a:bodyPr vert="horz" lIns="91870" tIns="45935" rIns="91870" bIns="45935" rtlCol="0"/>
          <a:lstStyle>
            <a:lvl1pPr algn="r" eaLnBrk="1" hangingPunct="1">
              <a:defRPr sz="1200">
                <a:latin typeface="Arial" panose="020B0604020202020204" pitchFamily="34" charset="0"/>
                <a:ea typeface="宋体" panose="02010600030101010101" pitchFamily="2" charset="-122"/>
              </a:defRPr>
            </a:lvl1pPr>
          </a:lstStyle>
          <a:p>
            <a:pPr>
              <a:defRPr/>
            </a:pPr>
            <a:fld id="{B63DA383-210A-46F4-858B-7CB0707890A2}" type="datetimeFigureOut">
              <a:rPr lang="zh-CN" altLang="en-US"/>
            </a:fld>
            <a:endParaRPr lang="zh-CN" altLang="en-US"/>
          </a:p>
        </p:txBody>
      </p:sp>
      <p:sp>
        <p:nvSpPr>
          <p:cNvPr id="4" name="页脚占位符 3"/>
          <p:cNvSpPr>
            <a:spLocks noGrp="1"/>
          </p:cNvSpPr>
          <p:nvPr>
            <p:ph type="ftr" sz="quarter" idx="2"/>
          </p:nvPr>
        </p:nvSpPr>
        <p:spPr>
          <a:xfrm>
            <a:off x="0" y="9448003"/>
            <a:ext cx="2972335" cy="497682"/>
          </a:xfrm>
          <a:prstGeom prst="rect">
            <a:avLst/>
          </a:prstGeom>
        </p:spPr>
        <p:txBody>
          <a:bodyPr vert="horz" lIns="91870" tIns="45935" rIns="91870" bIns="45935"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064" y="9448003"/>
            <a:ext cx="2972335" cy="497682"/>
          </a:xfrm>
          <a:prstGeom prst="rect">
            <a:avLst/>
          </a:prstGeom>
        </p:spPr>
        <p:txBody>
          <a:bodyPr vert="horz" wrap="square" lIns="91870" tIns="45935" rIns="91870" bIns="45935" numCol="1" anchor="b" anchorCtr="0" compatLnSpc="1"/>
          <a:lstStyle>
            <a:lvl1pPr algn="r" eaLnBrk="1" hangingPunct="1">
              <a:defRPr sz="1200"/>
            </a:lvl1pPr>
          </a:lstStyle>
          <a:p>
            <a:pPr>
              <a:defRPr/>
            </a:pPr>
            <a:fld id="{A43131D1-33E7-4063-99AF-F5A37D6F771A}"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2335" cy="497682"/>
          </a:xfrm>
          <a:prstGeom prst="rect">
            <a:avLst/>
          </a:prstGeom>
        </p:spPr>
        <p:txBody>
          <a:bodyPr vert="horz" lIns="91870" tIns="45935" rIns="91870" bIns="45935" rtlCol="0"/>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064" y="0"/>
            <a:ext cx="2972335" cy="497682"/>
          </a:xfrm>
          <a:prstGeom prst="rect">
            <a:avLst/>
          </a:prstGeom>
        </p:spPr>
        <p:txBody>
          <a:bodyPr vert="horz" lIns="91870" tIns="45935" rIns="91870" bIns="45935" rtlCol="0"/>
          <a:lstStyle>
            <a:lvl1pPr algn="r" eaLnBrk="1" hangingPunct="1">
              <a:defRPr sz="1200">
                <a:latin typeface="Arial" panose="020B0604020202020204" pitchFamily="34" charset="0"/>
                <a:ea typeface="宋体" panose="02010600030101010101" pitchFamily="2" charset="-122"/>
              </a:defRPr>
            </a:lvl1pPr>
          </a:lstStyle>
          <a:p>
            <a:pPr>
              <a:defRPr/>
            </a:pPr>
            <a:fld id="{7F6463BE-B426-40A3-BDB2-DE0B5B1CE6EC}" type="datetimeFigureOut">
              <a:rPr lang="zh-CN" altLang="en-US"/>
            </a:fld>
            <a:endParaRPr lang="zh-CN" altLang="en-US"/>
          </a:p>
        </p:txBody>
      </p:sp>
      <p:sp>
        <p:nvSpPr>
          <p:cNvPr id="4" name="幻灯片图像占位符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1870" tIns="45935" rIns="91870" bIns="45935" rtlCol="0" anchor="ctr"/>
          <a:lstStyle/>
          <a:p>
            <a:pPr lvl="0"/>
            <a:endParaRPr lang="zh-CN" altLang="en-US" noProof="0"/>
          </a:p>
        </p:txBody>
      </p:sp>
      <p:sp>
        <p:nvSpPr>
          <p:cNvPr id="5" name="备注占位符 4"/>
          <p:cNvSpPr>
            <a:spLocks noGrp="1"/>
          </p:cNvSpPr>
          <p:nvPr>
            <p:ph type="body" sz="quarter" idx="3"/>
          </p:nvPr>
        </p:nvSpPr>
        <p:spPr>
          <a:xfrm>
            <a:off x="685800" y="4725592"/>
            <a:ext cx="5486400" cy="4475956"/>
          </a:xfrm>
          <a:prstGeom prst="rect">
            <a:avLst/>
          </a:prstGeom>
        </p:spPr>
        <p:txBody>
          <a:bodyPr vert="horz" wrap="square" lIns="91870" tIns="45935" rIns="91870" bIns="45935" numCol="1" anchor="t" anchorCtr="0" compatLnSpc="1">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448003"/>
            <a:ext cx="2972335" cy="497682"/>
          </a:xfrm>
          <a:prstGeom prst="rect">
            <a:avLst/>
          </a:prstGeom>
        </p:spPr>
        <p:txBody>
          <a:bodyPr vert="horz" lIns="91870" tIns="45935" rIns="91870" bIns="45935" rtlCol="0" anchor="b"/>
          <a:lstStyle>
            <a:lvl1pPr algn="l" eaLnBrk="1" hangingPunct="1">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064" y="9448003"/>
            <a:ext cx="2972335" cy="497682"/>
          </a:xfrm>
          <a:prstGeom prst="rect">
            <a:avLst/>
          </a:prstGeom>
        </p:spPr>
        <p:txBody>
          <a:bodyPr vert="horz" wrap="square" lIns="91870" tIns="45935" rIns="91870" bIns="45935" numCol="1" anchor="b" anchorCtr="0" compatLnSpc="1"/>
          <a:lstStyle>
            <a:lvl1pPr algn="r" eaLnBrk="1" hangingPunct="1">
              <a:defRPr sz="1200"/>
            </a:lvl1pPr>
          </a:lstStyle>
          <a:p>
            <a:pPr>
              <a:defRPr/>
            </a:pPr>
            <a:fld id="{00DF6A09-F59B-40EE-A423-4F971E0666F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a:solidFill>
                <a:srgbClr val="EF6803"/>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xfrm>
            <a:off x="6444208" y="6015427"/>
            <a:ext cx="2133600" cy="476250"/>
          </a:xfrm>
          <a:prstGeom prst="rect">
            <a:avLst/>
          </a:prstGeom>
        </p:spPr>
        <p:txBody>
          <a:bodyPr/>
          <a:lstStyle>
            <a:lvl1pPr>
              <a:defRPr/>
            </a:lvl1pPr>
          </a:lstStyle>
          <a:p>
            <a:pPr>
              <a:defRPr/>
            </a:pPr>
            <a:fld id="{190BB9C5-3DA1-4965-8498-88EF8A22A6E7}"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712"/>
            <a:ext cx="8229600" cy="436910"/>
          </a:xfrm>
        </p:spPr>
        <p:txBody>
          <a:bodyPr/>
          <a:lstStyle>
            <a:lvl1pPr algn="l">
              <a:defRPr sz="2300">
                <a:solidFill>
                  <a:srgbClr val="EF6803"/>
                </a:solidFill>
                <a:latin typeface="黑体" panose="02010609060101010101" pitchFamily="49" charset="-122"/>
                <a:ea typeface="黑体" panose="02010609060101010101" pitchFamily="49"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457200" y="1340768"/>
            <a:ext cx="8229600" cy="4641379"/>
          </a:xfrm>
        </p:spPr>
        <p:txBody>
          <a:bodyPr/>
          <a:lstStyle>
            <a:lvl1pPr>
              <a:buFont typeface="Wingdings" panose="05000000000000000000" pitchFamily="2" charset="2"/>
              <a:buChar char="Ø"/>
              <a:defRPr sz="1800">
                <a:solidFill>
                  <a:schemeClr val="tx1">
                    <a:lumMod val="75000"/>
                    <a:lumOff val="25000"/>
                  </a:schemeClr>
                </a:solidFill>
                <a:latin typeface="黑体" panose="02010609060101010101" pitchFamily="49" charset="-122"/>
                <a:ea typeface="黑体" panose="02010609060101010101" pitchFamily="49" charset="-122"/>
              </a:defRPr>
            </a:lvl1pPr>
            <a:lvl2pPr>
              <a:defRPr sz="1800">
                <a:solidFill>
                  <a:schemeClr val="tx1">
                    <a:lumMod val="75000"/>
                    <a:lumOff val="25000"/>
                  </a:schemeClr>
                </a:solidFill>
                <a:latin typeface="黑体" panose="02010609060101010101" pitchFamily="49" charset="-122"/>
                <a:ea typeface="黑体" panose="02010609060101010101" pitchFamily="49" charset="-122"/>
              </a:defRPr>
            </a:lvl2pPr>
            <a:lvl3pPr>
              <a:buFont typeface="Wingdings" panose="05000000000000000000" pitchFamily="2" charset="2"/>
              <a:buChar char="Ø"/>
              <a:defRPr sz="1800">
                <a:solidFill>
                  <a:schemeClr val="tx1">
                    <a:lumMod val="75000"/>
                    <a:lumOff val="25000"/>
                  </a:schemeClr>
                </a:solidFill>
                <a:latin typeface="黑体" panose="02010609060101010101" pitchFamily="49" charset="-122"/>
                <a:ea typeface="黑体" panose="02010609060101010101" pitchFamily="49" charset="-122"/>
              </a:defRPr>
            </a:lvl3pPr>
            <a:lvl4pPr>
              <a:defRPr sz="1800">
                <a:solidFill>
                  <a:schemeClr val="tx1">
                    <a:lumMod val="75000"/>
                    <a:lumOff val="25000"/>
                  </a:schemeClr>
                </a:solidFill>
                <a:latin typeface="黑体" panose="02010609060101010101" pitchFamily="49" charset="-122"/>
                <a:ea typeface="黑体" panose="02010609060101010101" pitchFamily="49" charset="-122"/>
              </a:defRPr>
            </a:lvl4pPr>
            <a:lvl5pPr>
              <a:defRPr sz="1800">
                <a:solidFill>
                  <a:schemeClr val="tx1">
                    <a:lumMod val="75000"/>
                    <a:lumOff val="25000"/>
                  </a:schemeClr>
                </a:solidFill>
                <a:latin typeface="黑体" panose="02010609060101010101" pitchFamily="49" charset="-122"/>
                <a:ea typeface="黑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7" name="文本框 6"/>
          <p:cNvSpPr txBox="1"/>
          <p:nvPr userDrawn="1"/>
        </p:nvSpPr>
        <p:spPr>
          <a:xfrm>
            <a:off x="6444208" y="6627176"/>
            <a:ext cx="2483768"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Wind</a:t>
            </a:r>
            <a:r>
              <a:rPr lang="zh-CN" altLang="en-US" sz="1000" dirty="0">
                <a:latin typeface="仿宋" panose="02010609060101010101" pitchFamily="49" charset="-122"/>
                <a:ea typeface="仿宋" panose="02010609060101010101" pitchFamily="49" charset="-122"/>
              </a:rPr>
              <a:t>、山金期货投资咨询部</a:t>
            </a:r>
            <a:endParaRPr lang="zh-CN" altLang="zh-CN" sz="1000" dirty="0">
              <a:latin typeface="仿宋" panose="02010609060101010101" pitchFamily="49" charset="-122"/>
              <a:ea typeface="仿宋"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9FDC223-1CA7-4127-BB72-158CEF553C88}"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836712"/>
            <a:ext cx="8229600" cy="576064"/>
          </a:xfrm>
        </p:spPr>
        <p:txBody>
          <a:bodyPr/>
          <a:lstStyle>
            <a:lvl1pPr algn="l">
              <a:defRPr sz="2400"/>
            </a:lvl1pPr>
          </a:lstStyle>
          <a:p>
            <a:r>
              <a:rPr lang="zh-CN" altLang="en-US" dirty="0"/>
              <a:t>单击此处编辑母版标题样式</a:t>
            </a:r>
            <a:endParaRPr lang="zh-CN" altLang="en-US" dirty="0"/>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8291" y="841297"/>
            <a:ext cx="82296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dirty="0"/>
              <a:t>单击此处编辑母版标题样式</a:t>
            </a:r>
            <a:endParaRPr lang="zh-CN" altLang="zh-CN" dirty="0"/>
          </a:p>
        </p:txBody>
      </p:sp>
      <p:sp>
        <p:nvSpPr>
          <p:cNvPr id="1027" name="Rectangle 3"/>
          <p:cNvSpPr>
            <a:spLocks noGrp="1" noChangeArrowheads="1"/>
          </p:cNvSpPr>
          <p:nvPr>
            <p:ph type="body" idx="1"/>
          </p:nvPr>
        </p:nvSpPr>
        <p:spPr bwMode="auto">
          <a:xfrm>
            <a:off x="457200" y="1379909"/>
            <a:ext cx="8229600"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zh-CN" altLang="zh-CN"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zh-CN" altLang="zh-CN"/>
          </a:p>
        </p:txBody>
      </p:sp>
      <p:sp>
        <p:nvSpPr>
          <p:cNvPr id="7" name="Rectangle 6"/>
          <p:cNvSpPr>
            <a:spLocks noGrp="1" noChangeArrowheads="1"/>
          </p:cNvSpPr>
          <p:nvPr>
            <p:ph type="sldNum" sz="quarter" idx="4"/>
          </p:nvPr>
        </p:nvSpPr>
        <p:spPr>
          <a:xfrm>
            <a:off x="7092280" y="6245225"/>
            <a:ext cx="1738536" cy="476250"/>
          </a:xfrm>
          <a:prstGeom prst="rect">
            <a:avLst/>
          </a:prstGeom>
        </p:spPr>
        <p:txBody>
          <a:bodyPr/>
          <a:lstStyle>
            <a:lvl1pPr>
              <a:defRPr sz="1100">
                <a:latin typeface="仿宋" panose="02010609060101010101" pitchFamily="49" charset="-122"/>
                <a:ea typeface="仿宋" panose="02010609060101010101" pitchFamily="49" charset="-122"/>
              </a:defRPr>
            </a:lvl1pPr>
          </a:lstStyle>
          <a:p>
            <a:pPr algn="r">
              <a:defRPr/>
            </a:pPr>
            <a:endParaRPr lang="zh-CN"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spcBef>
          <a:spcPct val="0"/>
        </a:spcBef>
        <a:spcAft>
          <a:spcPct val="0"/>
        </a:spcAft>
        <a:defRPr sz="2300">
          <a:solidFill>
            <a:srgbClr val="EF6803"/>
          </a:solidFill>
          <a:latin typeface="黑体" panose="02010609060101010101" pitchFamily="49" charset="-122"/>
          <a:ea typeface="黑体" panose="02010609060101010101" pitchFamily="49"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2000">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lumMod val="75000"/>
              <a:lumOff val="25000"/>
            </a:schemeClr>
          </a:solidFill>
          <a:latin typeface="+mn-lt"/>
          <a:ea typeface="+mn-ea"/>
        </a:defRPr>
      </a:lvl2pPr>
      <a:lvl3pPr marL="11430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3pPr>
      <a:lvl4pPr marL="16002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4pPr>
      <a:lvl5pPr marL="2057400" indent="-228600" algn="l" rtl="0" eaLnBrk="0" fontAlgn="base" hangingPunct="0">
        <a:spcBef>
          <a:spcPct val="20000"/>
        </a:spcBef>
        <a:spcAft>
          <a:spcPct val="0"/>
        </a:spcAft>
        <a:buChar char="»"/>
        <a:defRPr sz="2000">
          <a:solidFill>
            <a:schemeClr val="tx1">
              <a:lumMod val="75000"/>
              <a:lumOff val="25000"/>
            </a:schemeClr>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a:spLocks noGrp="1" noChangeArrowheads="1"/>
          </p:cNvSpPr>
          <p:nvPr>
            <p:ph type="ctrTitle"/>
          </p:nvPr>
        </p:nvSpPr>
        <p:spPr>
          <a:xfrm>
            <a:off x="395288" y="2081688"/>
            <a:ext cx="8569200" cy="645160"/>
          </a:xfrm>
          <a:ln>
            <a:miter/>
          </a:ln>
        </p:spPr>
        <p:txBody>
          <a:bodyPr wrap="square">
            <a:spAutoFit/>
          </a:bodyPr>
          <a:lstStyle/>
          <a:p>
            <a:pPr algn="ctr">
              <a:defRPr/>
            </a:pPr>
            <a:r>
              <a:rPr lang="zh-CN" altLang="en-US" sz="3600" b="1" kern="1200" dirty="0">
                <a:solidFill>
                  <a:srgbClr val="EF6803"/>
                </a:solidFill>
                <a:latin typeface="+mn-ea"/>
                <a:ea typeface="+mn-ea"/>
                <a:cs typeface="+mn-cs"/>
                <a:sym typeface="黑体" panose="02010609060101010101" pitchFamily="49" charset="-122"/>
              </a:rPr>
              <a:t>沥青月度策略报告</a:t>
            </a:r>
            <a:endParaRPr lang="en-US" sz="3600" b="1" kern="1200" dirty="0">
              <a:solidFill>
                <a:srgbClr val="EF6803"/>
              </a:solidFill>
              <a:latin typeface="+mn-ea"/>
              <a:ea typeface="+mn-ea"/>
              <a:cs typeface="+mn-cs"/>
              <a:sym typeface="黑体" panose="02010609060101010101" pitchFamily="49" charset="-122"/>
            </a:endParaRPr>
          </a:p>
        </p:txBody>
      </p:sp>
      <p:grpSp>
        <p:nvGrpSpPr>
          <p:cNvPr id="3" name="组合 2"/>
          <p:cNvGrpSpPr/>
          <p:nvPr/>
        </p:nvGrpSpPr>
        <p:grpSpPr>
          <a:xfrm>
            <a:off x="3023803" y="5445224"/>
            <a:ext cx="3312169" cy="746358"/>
            <a:chOff x="3059832" y="4857931"/>
            <a:chExt cx="3312169" cy="746358"/>
          </a:xfrm>
        </p:grpSpPr>
        <p:sp>
          <p:nvSpPr>
            <p:cNvPr id="4099" name="矩形 2"/>
            <p:cNvSpPr>
              <a:spLocks noChangeArrowheads="1"/>
            </p:cNvSpPr>
            <p:nvPr/>
          </p:nvSpPr>
          <p:spPr bwMode="auto">
            <a:xfrm>
              <a:off x="3707904" y="4857931"/>
              <a:ext cx="26640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rPr>
                <a:t>山金期货有限公司</a:t>
              </a:r>
              <a:endParaRPr lang="en-US" altLang="zh-CN" sz="240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endParaRPr>
            </a:p>
            <a:p>
              <a:pPr algn="ctr" eaLnBrk="1" hangingPunct="1">
                <a:spcBef>
                  <a:spcPts val="400"/>
                </a:spcBef>
                <a:buFontTx/>
                <a:buNone/>
              </a:pPr>
              <a:r>
                <a:rPr lang="en-US" altLang="zh-CN" sz="135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rPr>
                <a:t>SHANDONG GOLD FUTURES</a:t>
              </a:r>
              <a:endParaRPr lang="zh-CN" altLang="en-US" sz="1350" b="1" dirty="0">
                <a:solidFill>
                  <a:srgbClr val="EF6803"/>
                </a:solidFill>
                <a:latin typeface="微软雅黑" panose="020B0503020204020204" charset="-122"/>
                <a:ea typeface="微软雅黑" panose="020B0503020204020204" charset="-122"/>
                <a:cs typeface="微软雅黑" panose="020B0503020204020204" charset="-122"/>
                <a:sym typeface="黑体" panose="02010609060101010101" pitchFamily="49" charset="-122"/>
              </a:endParaRPr>
            </a:p>
          </p:txBody>
        </p:sp>
        <p:pic>
          <p:nvPicPr>
            <p:cNvPr id="4101" name="Picture 12" descr="jtb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059832" y="4916785"/>
              <a:ext cx="5762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p:cNvSpPr txBox="1"/>
          <p:nvPr/>
        </p:nvSpPr>
        <p:spPr>
          <a:xfrm>
            <a:off x="3626864" y="3573016"/>
            <a:ext cx="1890272" cy="460375"/>
          </a:xfrm>
          <a:prstGeom prst="rect">
            <a:avLst/>
          </a:prstGeom>
          <a:noFill/>
        </p:spPr>
        <p:txBody>
          <a:bodyPr wrap="square" rtlCol="0">
            <a:spAutoFit/>
          </a:bodyPr>
          <a:lstStyle/>
          <a:p>
            <a:r>
              <a:rPr lang="en-US" altLang="zh-CN" sz="2400" dirty="0">
                <a:solidFill>
                  <a:srgbClr val="EF6803"/>
                </a:solidFill>
                <a:latin typeface="+mj-ea"/>
                <a:ea typeface="+mj-ea"/>
              </a:rPr>
              <a:t>2021.06.25</a:t>
            </a:r>
            <a:endParaRPr lang="en-US" altLang="zh-CN" sz="2400" dirty="0">
              <a:solidFill>
                <a:srgbClr val="EF6803"/>
              </a:solidFill>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360" y="980440"/>
            <a:ext cx="8407400" cy="338455"/>
          </a:xfrm>
        </p:spPr>
        <p:txBody>
          <a:bodyPr>
            <a:normAutofit fontScale="90000"/>
          </a:bodyPr>
          <a:lstStyle/>
          <a:p>
            <a:r>
              <a:rPr lang="en-US" altLang="zh-CN" dirty="0"/>
              <a:t>2.1.3</a:t>
            </a:r>
            <a:r>
              <a:rPr lang="zh-CN" altLang="en-US" dirty="0"/>
              <a:t>公路建设</a:t>
            </a:r>
            <a:r>
              <a:rPr lang="zh-CN" altLang="en-US" dirty="0">
                <a:sym typeface="+mn-ea"/>
              </a:rPr>
              <a:t>需求端增速较好，重点关注季节性需求节奏</a:t>
            </a:r>
            <a:br>
              <a:rPr lang="zh-CN" altLang="en-US" dirty="0"/>
            </a:b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altLang="en-US" dirty="0">
                <a:sym typeface="+mn-ea"/>
              </a:rPr>
              <a:t>单项上</a:t>
            </a:r>
            <a:r>
              <a:rPr lang="en-US" altLang="zh-CN" dirty="0">
                <a:sym typeface="+mn-ea"/>
              </a:rPr>
              <a:t>1-5</a:t>
            </a:r>
            <a:r>
              <a:rPr lang="zh-CN" altLang="en-US" dirty="0">
                <a:sym typeface="+mn-ea"/>
              </a:rPr>
              <a:t>月全国道路固定资产投资增速较好，累积同比增速</a:t>
            </a:r>
            <a:r>
              <a:rPr lang="en-US" altLang="zh-CN" dirty="0">
                <a:sym typeface="+mn-ea"/>
              </a:rPr>
              <a:t>20.62%</a:t>
            </a:r>
            <a:endParaRPr lang="en-US" altLang="zh-CN" dirty="0">
              <a:sym typeface="+mn-ea"/>
            </a:endParaRPr>
          </a:p>
        </p:txBody>
      </p:sp>
      <p:pic>
        <p:nvPicPr>
          <p:cNvPr id="4" name="图片 3"/>
          <p:cNvPicPr>
            <a:picLocks noChangeAspect="1"/>
          </p:cNvPicPr>
          <p:nvPr/>
        </p:nvPicPr>
        <p:blipFill>
          <a:blip r:embed="rId1"/>
          <a:stretch>
            <a:fillRect/>
          </a:stretch>
        </p:blipFill>
        <p:spPr>
          <a:xfrm>
            <a:off x="395605" y="1713865"/>
            <a:ext cx="8442960" cy="457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2.1.3</a:t>
            </a:r>
            <a:r>
              <a:rPr lang="zh-CN" altLang="en-US" dirty="0"/>
              <a:t>公路建设</a:t>
            </a:r>
            <a:r>
              <a:rPr lang="zh-CN" altLang="en-US" dirty="0">
                <a:sym typeface="+mn-ea"/>
              </a:rPr>
              <a:t>需求端增速环比增加，重点关注季节性需求节奏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altLang="en-US" dirty="0">
                <a:sym typeface="+mn-ea"/>
              </a:rPr>
              <a:t>分区域看西部区域公路道路投资总量以及增速都更大</a:t>
            </a:r>
            <a:endParaRPr lang="zh-CN" altLang="en-US" dirty="0">
              <a:sym typeface="+mn-ea"/>
            </a:endParaRPr>
          </a:p>
        </p:txBody>
      </p:sp>
      <p:pic>
        <p:nvPicPr>
          <p:cNvPr id="6" name="图片 5"/>
          <p:cNvPicPr>
            <a:picLocks noChangeAspect="1"/>
          </p:cNvPicPr>
          <p:nvPr/>
        </p:nvPicPr>
        <p:blipFill>
          <a:blip r:embed="rId1"/>
          <a:stretch>
            <a:fillRect/>
          </a:stretch>
        </p:blipFill>
        <p:spPr>
          <a:xfrm>
            <a:off x="35560" y="1628775"/>
            <a:ext cx="4350385" cy="2653030"/>
          </a:xfrm>
          <a:prstGeom prst="rect">
            <a:avLst/>
          </a:prstGeom>
        </p:spPr>
      </p:pic>
      <p:pic>
        <p:nvPicPr>
          <p:cNvPr id="7" name="图片 6"/>
          <p:cNvPicPr>
            <a:picLocks noChangeAspect="1"/>
          </p:cNvPicPr>
          <p:nvPr/>
        </p:nvPicPr>
        <p:blipFill>
          <a:blip r:embed="rId2"/>
          <a:stretch>
            <a:fillRect/>
          </a:stretch>
        </p:blipFill>
        <p:spPr>
          <a:xfrm>
            <a:off x="4415155" y="1701165"/>
            <a:ext cx="4639310" cy="2596515"/>
          </a:xfrm>
          <a:prstGeom prst="rect">
            <a:avLst/>
          </a:prstGeom>
        </p:spPr>
      </p:pic>
      <p:pic>
        <p:nvPicPr>
          <p:cNvPr id="8" name="图片 7"/>
          <p:cNvPicPr>
            <a:picLocks noChangeAspect="1"/>
          </p:cNvPicPr>
          <p:nvPr/>
        </p:nvPicPr>
        <p:blipFill>
          <a:blip r:embed="rId3"/>
          <a:stretch>
            <a:fillRect/>
          </a:stretch>
        </p:blipFill>
        <p:spPr>
          <a:xfrm>
            <a:off x="35560" y="4281805"/>
            <a:ext cx="7229475" cy="24041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85" y="871855"/>
            <a:ext cx="8693785" cy="436880"/>
          </a:xfrm>
        </p:spPr>
        <p:txBody>
          <a:bodyPr>
            <a:normAutofit fontScale="90000"/>
          </a:bodyPr>
          <a:lstStyle/>
          <a:p>
            <a:r>
              <a:rPr lang="en-US" altLang="zh-CN" dirty="0"/>
              <a:t>2.1.3</a:t>
            </a:r>
            <a:r>
              <a:rPr lang="zh-CN" altLang="en-US" dirty="0"/>
              <a:t>工程端有延后效应，重点关注季节性需求节奏</a:t>
            </a:r>
            <a:endParaRPr lang="zh-CN" altLang="en-US" dirty="0"/>
          </a:p>
        </p:txBody>
      </p:sp>
      <p:sp>
        <p:nvSpPr>
          <p:cNvPr id="14" name="内容占位符 2"/>
          <p:cNvSpPr>
            <a:spLocks noGrp="1"/>
          </p:cNvSpPr>
          <p:nvPr>
            <p:ph idx="1"/>
          </p:nvPr>
        </p:nvSpPr>
        <p:spPr>
          <a:xfrm>
            <a:off x="250825" y="1279525"/>
            <a:ext cx="8795385" cy="648335"/>
          </a:xfrm>
        </p:spPr>
        <p:txBody>
          <a:bodyPr/>
          <a:lstStyle/>
          <a:p>
            <a:r>
              <a:rPr lang="zh-CN" dirty="0">
                <a:sym typeface="+mn-ea"/>
              </a:rPr>
              <a:t>表征实时需求量的机械活动数据显示基建活动同比整体较好，但是当前长江以南区域雨水较多，建材需求季节性下滑。庆典安全大检查也使得施工进度缓慢。预计七月中旬需求端会有回升。</a:t>
            </a:r>
            <a:endParaRPr lang="en-US" altLang="zh-CN" dirty="0">
              <a:sym typeface="+mn-ea"/>
            </a:endParaRPr>
          </a:p>
        </p:txBody>
      </p:sp>
      <p:pic>
        <p:nvPicPr>
          <p:cNvPr id="3" name="图片 2"/>
          <p:cNvPicPr>
            <a:picLocks noChangeAspect="1"/>
          </p:cNvPicPr>
          <p:nvPr/>
        </p:nvPicPr>
        <p:blipFill>
          <a:blip r:embed="rId1"/>
          <a:stretch>
            <a:fillRect/>
          </a:stretch>
        </p:blipFill>
        <p:spPr>
          <a:xfrm>
            <a:off x="251460" y="2204720"/>
            <a:ext cx="8773160" cy="42945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160" y="957580"/>
            <a:ext cx="9056370" cy="351155"/>
          </a:xfrm>
        </p:spPr>
        <p:txBody>
          <a:bodyPr>
            <a:normAutofit fontScale="90000"/>
          </a:bodyPr>
          <a:lstStyle/>
          <a:p>
            <a:r>
              <a:rPr lang="en-US" altLang="zh-CN" dirty="0"/>
              <a:t>2.1.3</a:t>
            </a:r>
            <a:r>
              <a:rPr lang="zh-CN" altLang="en-US" dirty="0"/>
              <a:t>公路需求端增速改善，</a:t>
            </a:r>
            <a:r>
              <a:rPr lang="zh-CN" altLang="en-US" dirty="0">
                <a:sym typeface="+mn-ea"/>
              </a:rPr>
              <a:t>重点关注季节性需求节奏</a:t>
            </a:r>
            <a:br>
              <a:rPr lang="zh-CN" altLang="en-US" dirty="0"/>
            </a:b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月度机械数据</a:t>
            </a:r>
            <a:endParaRPr lang="zh-CN" dirty="0">
              <a:sym typeface="+mn-ea"/>
            </a:endParaRPr>
          </a:p>
        </p:txBody>
      </p:sp>
      <p:pic>
        <p:nvPicPr>
          <p:cNvPr id="3" name="图片 2"/>
          <p:cNvPicPr>
            <a:picLocks noChangeAspect="1"/>
          </p:cNvPicPr>
          <p:nvPr/>
        </p:nvPicPr>
        <p:blipFill>
          <a:blip r:embed="rId1"/>
          <a:stretch>
            <a:fillRect/>
          </a:stretch>
        </p:blipFill>
        <p:spPr>
          <a:xfrm>
            <a:off x="35560" y="1772920"/>
            <a:ext cx="8853805" cy="2359660"/>
          </a:xfrm>
          <a:prstGeom prst="rect">
            <a:avLst/>
          </a:prstGeom>
        </p:spPr>
      </p:pic>
      <p:pic>
        <p:nvPicPr>
          <p:cNvPr id="4" name="图片 3"/>
          <p:cNvPicPr>
            <a:picLocks noChangeAspect="1"/>
          </p:cNvPicPr>
          <p:nvPr/>
        </p:nvPicPr>
        <p:blipFill>
          <a:blip r:embed="rId2"/>
          <a:stretch>
            <a:fillRect/>
          </a:stretch>
        </p:blipFill>
        <p:spPr>
          <a:xfrm>
            <a:off x="107315" y="3993515"/>
            <a:ext cx="8735695" cy="26136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库存量</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样本总库存量</a:t>
            </a:r>
            <a:r>
              <a:rPr lang="en-US" altLang="zh-CN" dirty="0">
                <a:sym typeface="+mn-ea"/>
              </a:rPr>
              <a:t>202</a:t>
            </a:r>
            <a:r>
              <a:rPr lang="zh-CN" altLang="en-US" dirty="0">
                <a:sym typeface="+mn-ea"/>
              </a:rPr>
              <a:t>万吨左右，</a:t>
            </a:r>
            <a:r>
              <a:rPr lang="zh-CN" dirty="0">
                <a:sym typeface="+mn-ea"/>
              </a:rPr>
              <a:t>体现较大压力。其中炼厂处于季节性库容高位，社会库压力相对较小</a:t>
            </a:r>
            <a:endParaRPr lang="en-US" altLang="zh-CN" dirty="0">
              <a:sym typeface="+mn-ea"/>
            </a:endParaRPr>
          </a:p>
        </p:txBody>
      </p:sp>
      <p:pic>
        <p:nvPicPr>
          <p:cNvPr id="3" name="图片 2"/>
          <p:cNvPicPr>
            <a:picLocks noChangeAspect="1"/>
          </p:cNvPicPr>
          <p:nvPr/>
        </p:nvPicPr>
        <p:blipFill>
          <a:blip r:embed="rId1"/>
          <a:stretch>
            <a:fillRect/>
          </a:stretch>
        </p:blipFill>
        <p:spPr>
          <a:xfrm>
            <a:off x="323215" y="1988820"/>
            <a:ext cx="8633460" cy="44996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总库存比</a:t>
            </a:r>
            <a:endParaRPr lang="zh-CN" altLang="en-US" dirty="0"/>
          </a:p>
        </p:txBody>
      </p:sp>
      <p:sp>
        <p:nvSpPr>
          <p:cNvPr id="14" name="内容占位符 2"/>
          <p:cNvSpPr>
            <a:spLocks noGrp="1"/>
          </p:cNvSpPr>
          <p:nvPr>
            <p:ph idx="1"/>
          </p:nvPr>
        </p:nvSpPr>
        <p:spPr>
          <a:xfrm>
            <a:off x="457200" y="1279525"/>
            <a:ext cx="8571865" cy="648335"/>
          </a:xfrm>
        </p:spPr>
        <p:txBody>
          <a:bodyPr/>
          <a:lstStyle/>
          <a:p>
            <a:r>
              <a:rPr lang="zh-CN" dirty="0">
                <a:sym typeface="+mn-ea"/>
              </a:rPr>
              <a:t>样本总库存比体现较大压力。炼厂处于季节性库容高位，社会库压力相对较小</a:t>
            </a:r>
            <a:endParaRPr lang="en-US" altLang="zh-CN" dirty="0">
              <a:sym typeface="+mn-ea"/>
            </a:endParaRPr>
          </a:p>
        </p:txBody>
      </p:sp>
      <p:pic>
        <p:nvPicPr>
          <p:cNvPr id="4" name="图片 3"/>
          <p:cNvPicPr>
            <a:picLocks noChangeAspect="1"/>
          </p:cNvPicPr>
          <p:nvPr/>
        </p:nvPicPr>
        <p:blipFill>
          <a:blip r:embed="rId1"/>
          <a:stretch>
            <a:fillRect/>
          </a:stretch>
        </p:blipFill>
        <p:spPr>
          <a:xfrm>
            <a:off x="433070" y="1709420"/>
            <a:ext cx="8253730" cy="49002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区域厂库库存比</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分区域厂库库存看表现为不均衡，山东区域厂库较往年偏高严重</a:t>
            </a:r>
            <a:endParaRPr lang="en-US" altLang="zh-CN" dirty="0">
              <a:sym typeface="+mn-ea"/>
            </a:endParaRPr>
          </a:p>
        </p:txBody>
      </p:sp>
      <p:pic>
        <p:nvPicPr>
          <p:cNvPr id="3" name="图片 2"/>
          <p:cNvPicPr>
            <a:picLocks noChangeAspect="1"/>
          </p:cNvPicPr>
          <p:nvPr/>
        </p:nvPicPr>
        <p:blipFill>
          <a:blip r:embed="rId1"/>
          <a:stretch>
            <a:fillRect/>
          </a:stretch>
        </p:blipFill>
        <p:spPr>
          <a:xfrm>
            <a:off x="179070" y="1772920"/>
            <a:ext cx="8927465" cy="47491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2.1.4</a:t>
            </a:r>
            <a:r>
              <a:rPr lang="zh-CN" altLang="en-US" dirty="0"/>
              <a:t>区域社会库库存比</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分区域社会库库容比同样表现为区域间不均衡，南方区域库存偏高，华北和西北地区较往年偏低</a:t>
            </a:r>
            <a:endParaRPr lang="zh-CN" dirty="0">
              <a:sym typeface="+mn-ea"/>
            </a:endParaRPr>
          </a:p>
        </p:txBody>
      </p:sp>
      <p:pic>
        <p:nvPicPr>
          <p:cNvPr id="4" name="图片 3"/>
          <p:cNvPicPr>
            <a:picLocks noChangeAspect="1"/>
          </p:cNvPicPr>
          <p:nvPr/>
        </p:nvPicPr>
        <p:blipFill>
          <a:blip r:embed="rId1"/>
          <a:stretch>
            <a:fillRect/>
          </a:stretch>
        </p:blipFill>
        <p:spPr>
          <a:xfrm>
            <a:off x="247650" y="1927860"/>
            <a:ext cx="8797925" cy="45199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2.1.5</a:t>
            </a:r>
            <a:r>
              <a:rPr lang="zh-CN" altLang="en-US" dirty="0"/>
              <a:t>利润</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综合性炼厂总利润受益于汽柴油价格上涨迅速表现较好，常减压炼厂因沥青价格跟涨较慢综合利润相对较差</a:t>
            </a:r>
            <a:endParaRPr lang="zh-CN" dirty="0">
              <a:sym typeface="+mn-ea"/>
            </a:endParaRPr>
          </a:p>
        </p:txBody>
      </p:sp>
      <p:pic>
        <p:nvPicPr>
          <p:cNvPr id="3" name="图片 2"/>
          <p:cNvPicPr>
            <a:picLocks noChangeAspect="1"/>
          </p:cNvPicPr>
          <p:nvPr/>
        </p:nvPicPr>
        <p:blipFill>
          <a:blip r:embed="rId1"/>
          <a:stretch>
            <a:fillRect/>
          </a:stretch>
        </p:blipFill>
        <p:spPr>
          <a:xfrm>
            <a:off x="457200" y="1988820"/>
            <a:ext cx="8376920" cy="45650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2.1.5</a:t>
            </a:r>
            <a:r>
              <a:rPr lang="zh-CN" altLang="en-US" dirty="0"/>
              <a:t>利润</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zh-CN" dirty="0">
                <a:sym typeface="+mn-ea"/>
              </a:rPr>
              <a:t>综合性炼厂总利润受益于汽柴油价格上涨迅速表现较好，常减压炼厂因沥青价格跟涨较慢综合利润相对较差</a:t>
            </a:r>
            <a:endParaRPr lang="zh-CN" dirty="0">
              <a:sym typeface="+mn-ea"/>
            </a:endParaRPr>
          </a:p>
        </p:txBody>
      </p:sp>
      <p:pic>
        <p:nvPicPr>
          <p:cNvPr id="4" name="图片 3"/>
          <p:cNvPicPr>
            <a:picLocks noChangeAspect="1"/>
          </p:cNvPicPr>
          <p:nvPr/>
        </p:nvPicPr>
        <p:blipFill>
          <a:blip r:embed="rId1"/>
          <a:stretch>
            <a:fillRect/>
          </a:stretch>
        </p:blipFill>
        <p:spPr>
          <a:xfrm>
            <a:off x="107315" y="1927860"/>
            <a:ext cx="8911590" cy="44653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a:t>第一部分：观点概述</a:t>
            </a:r>
            <a:endParaRPr lang="zh-CN" alt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pPr algn="ctr"/>
            <a:r>
              <a:rPr lang="zh-CN" altLang="en-US" sz="3000" dirty="0"/>
              <a:t>第三部分：期现货市场行情回顾</a:t>
            </a:r>
            <a:endParaRPr lang="zh-CN" altLang="en-US"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3.1  </a:t>
            </a:r>
            <a:r>
              <a:rPr lang="zh-CN" altLang="en-US" dirty="0"/>
              <a:t>沥青期货价格走势</a:t>
            </a:r>
            <a:endParaRPr lang="zh-CN" altLang="en-US" dirty="0"/>
          </a:p>
        </p:txBody>
      </p:sp>
      <p:pic>
        <p:nvPicPr>
          <p:cNvPr id="6" name="图片 5"/>
          <p:cNvPicPr>
            <a:picLocks noChangeAspect="1"/>
          </p:cNvPicPr>
          <p:nvPr/>
        </p:nvPicPr>
        <p:blipFill>
          <a:blip r:embed="rId1"/>
          <a:stretch>
            <a:fillRect/>
          </a:stretch>
        </p:blipFill>
        <p:spPr>
          <a:xfrm>
            <a:off x="0" y="1341120"/>
            <a:ext cx="9180195" cy="1575435"/>
          </a:xfrm>
          <a:prstGeom prst="rect">
            <a:avLst/>
          </a:prstGeom>
        </p:spPr>
      </p:pic>
      <p:pic>
        <p:nvPicPr>
          <p:cNvPr id="7" name="图片 6"/>
          <p:cNvPicPr>
            <a:picLocks noChangeAspect="1"/>
          </p:cNvPicPr>
          <p:nvPr/>
        </p:nvPicPr>
        <p:blipFill>
          <a:blip r:embed="rId2"/>
          <a:stretch>
            <a:fillRect/>
          </a:stretch>
        </p:blipFill>
        <p:spPr>
          <a:xfrm>
            <a:off x="35560" y="2916555"/>
            <a:ext cx="3192145" cy="3815715"/>
          </a:xfrm>
          <a:prstGeom prst="rect">
            <a:avLst/>
          </a:prstGeom>
        </p:spPr>
      </p:pic>
      <p:pic>
        <p:nvPicPr>
          <p:cNvPr id="8" name="图片 7"/>
          <p:cNvPicPr>
            <a:picLocks noChangeAspect="1"/>
          </p:cNvPicPr>
          <p:nvPr/>
        </p:nvPicPr>
        <p:blipFill>
          <a:blip r:embed="rId3"/>
          <a:stretch>
            <a:fillRect/>
          </a:stretch>
        </p:blipFill>
        <p:spPr>
          <a:xfrm>
            <a:off x="3239770" y="2916555"/>
            <a:ext cx="2826385" cy="3815715"/>
          </a:xfrm>
          <a:prstGeom prst="rect">
            <a:avLst/>
          </a:prstGeom>
        </p:spPr>
      </p:pic>
      <p:pic>
        <p:nvPicPr>
          <p:cNvPr id="10" name="图片 9"/>
          <p:cNvPicPr>
            <a:picLocks noChangeAspect="1"/>
          </p:cNvPicPr>
          <p:nvPr/>
        </p:nvPicPr>
        <p:blipFill>
          <a:blip r:embed="rId4"/>
          <a:stretch>
            <a:fillRect/>
          </a:stretch>
        </p:blipFill>
        <p:spPr>
          <a:xfrm>
            <a:off x="6084570" y="2916555"/>
            <a:ext cx="3070225" cy="38157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3.2   </a:t>
            </a:r>
            <a:r>
              <a:rPr lang="zh-CN" altLang="en-US" dirty="0"/>
              <a:t>主要交割区域的现货价格上涨</a:t>
            </a:r>
            <a:endParaRPr lang="zh-CN" altLang="en-US" dirty="0"/>
          </a:p>
        </p:txBody>
      </p:sp>
      <p:sp>
        <p:nvSpPr>
          <p:cNvPr id="7" name="内容占位符 2"/>
          <p:cNvSpPr>
            <a:spLocks noGrp="1"/>
          </p:cNvSpPr>
          <p:nvPr>
            <p:ph idx="1"/>
          </p:nvPr>
        </p:nvSpPr>
        <p:spPr>
          <a:xfrm>
            <a:off x="457200" y="1341275"/>
            <a:ext cx="8229600" cy="648072"/>
          </a:xfrm>
        </p:spPr>
        <p:txBody>
          <a:bodyPr/>
          <a:lstStyle/>
          <a:p>
            <a:r>
              <a:rPr lang="zh-CN" altLang="en-US" sz="1800" dirty="0"/>
              <a:t>在过去一周，油价上涨较多带动沥青交割品上涨</a:t>
            </a:r>
            <a:endParaRPr lang="zh-CN" altLang="en-US" sz="1800" dirty="0"/>
          </a:p>
        </p:txBody>
      </p:sp>
      <p:pic>
        <p:nvPicPr>
          <p:cNvPr id="4" name="图片 3"/>
          <p:cNvPicPr>
            <a:picLocks noChangeAspect="1"/>
          </p:cNvPicPr>
          <p:nvPr/>
        </p:nvPicPr>
        <p:blipFill>
          <a:blip r:embed="rId1"/>
          <a:stretch>
            <a:fillRect/>
          </a:stretch>
        </p:blipFill>
        <p:spPr>
          <a:xfrm>
            <a:off x="358140" y="1772920"/>
            <a:ext cx="8439150" cy="45097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15655" cy="747395"/>
          </a:xfrm>
        </p:spPr>
        <p:txBody>
          <a:bodyPr>
            <a:normAutofit fontScale="90000"/>
          </a:bodyPr>
          <a:lstStyle/>
          <a:p>
            <a:r>
              <a:rPr lang="en-US" altLang="zh-CN" dirty="0"/>
              <a:t>3.3</a:t>
            </a:r>
            <a:r>
              <a:rPr lang="zh-CN" altLang="en-US" dirty="0"/>
              <a:t>  地域价差低于华东山东两地运输成本，无法进行有效的库存转移</a:t>
            </a:r>
            <a:endParaRPr lang="zh-CN" altLang="en-US" dirty="0"/>
          </a:p>
        </p:txBody>
      </p:sp>
      <p:pic>
        <p:nvPicPr>
          <p:cNvPr id="4" name="图片 3"/>
          <p:cNvPicPr>
            <a:picLocks noChangeAspect="1"/>
          </p:cNvPicPr>
          <p:nvPr/>
        </p:nvPicPr>
        <p:blipFill>
          <a:blip r:embed="rId1"/>
          <a:stretch>
            <a:fillRect/>
          </a:stretch>
        </p:blipFill>
        <p:spPr>
          <a:xfrm>
            <a:off x="213360" y="1619250"/>
            <a:ext cx="8902700" cy="48412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06</a:t>
            </a:r>
            <a:r>
              <a:rPr lang="zh-CN" altLang="en-US" dirty="0"/>
              <a:t>合约基差</a:t>
            </a:r>
            <a:endParaRPr lang="zh-CN" altLang="en-US" dirty="0"/>
          </a:p>
        </p:txBody>
      </p:sp>
      <p:pic>
        <p:nvPicPr>
          <p:cNvPr id="3" name="图片 2"/>
          <p:cNvPicPr>
            <a:picLocks noChangeAspect="1"/>
          </p:cNvPicPr>
          <p:nvPr/>
        </p:nvPicPr>
        <p:blipFill>
          <a:blip r:embed="rId1"/>
          <a:stretch>
            <a:fillRect/>
          </a:stretch>
        </p:blipFill>
        <p:spPr>
          <a:xfrm>
            <a:off x="395605" y="1412875"/>
            <a:ext cx="8515350" cy="51936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09</a:t>
            </a:r>
            <a:r>
              <a:rPr lang="zh-CN" altLang="en-US" dirty="0"/>
              <a:t>合约基差</a:t>
            </a:r>
            <a:endParaRPr lang="zh-CN" altLang="en-US" dirty="0"/>
          </a:p>
        </p:txBody>
      </p:sp>
      <p:pic>
        <p:nvPicPr>
          <p:cNvPr id="3" name="图片 2"/>
          <p:cNvPicPr>
            <a:picLocks noChangeAspect="1"/>
          </p:cNvPicPr>
          <p:nvPr/>
        </p:nvPicPr>
        <p:blipFill>
          <a:blip r:embed="rId1"/>
          <a:stretch>
            <a:fillRect/>
          </a:stretch>
        </p:blipFill>
        <p:spPr>
          <a:xfrm>
            <a:off x="204470" y="1341120"/>
            <a:ext cx="8734425" cy="52425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3.4  </a:t>
            </a:r>
            <a:r>
              <a:rPr lang="zh-CN" altLang="en-US" dirty="0"/>
              <a:t>本周</a:t>
            </a:r>
            <a:r>
              <a:rPr lang="en-US" altLang="zh-CN" dirty="0"/>
              <a:t>12</a:t>
            </a:r>
            <a:r>
              <a:rPr lang="zh-CN" altLang="en-US" dirty="0"/>
              <a:t>合约基差</a:t>
            </a:r>
            <a:endParaRPr lang="zh-CN" altLang="en-US" dirty="0"/>
          </a:p>
        </p:txBody>
      </p:sp>
      <p:pic>
        <p:nvPicPr>
          <p:cNvPr id="3" name="图片 2"/>
          <p:cNvPicPr>
            <a:picLocks noChangeAspect="1"/>
          </p:cNvPicPr>
          <p:nvPr/>
        </p:nvPicPr>
        <p:blipFill>
          <a:blip r:embed="rId1"/>
          <a:stretch>
            <a:fillRect/>
          </a:stretch>
        </p:blipFill>
        <p:spPr>
          <a:xfrm>
            <a:off x="222885" y="1341120"/>
            <a:ext cx="8760460" cy="511683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3.5  9-12</a:t>
            </a:r>
            <a:r>
              <a:rPr lang="zh-CN" altLang="en-US" dirty="0"/>
              <a:t>价差环比变化</a:t>
            </a:r>
            <a:r>
              <a:rPr lang="en-US" altLang="zh-CN" dirty="0"/>
              <a:t>14</a:t>
            </a:r>
            <a:r>
              <a:rPr lang="zh-CN" altLang="en-US" dirty="0"/>
              <a:t>元</a:t>
            </a:r>
            <a:r>
              <a:rPr lang="en-US" altLang="zh-CN" dirty="0"/>
              <a:t>/</a:t>
            </a:r>
            <a:r>
              <a:rPr lang="zh-CN" altLang="en-US" dirty="0"/>
              <a:t>吨</a:t>
            </a:r>
            <a:endParaRPr lang="zh-CN" altLang="en-US" dirty="0"/>
          </a:p>
        </p:txBody>
      </p:sp>
      <p:pic>
        <p:nvPicPr>
          <p:cNvPr id="3" name="图片 2"/>
          <p:cNvPicPr>
            <a:picLocks noChangeAspect="1"/>
          </p:cNvPicPr>
          <p:nvPr/>
        </p:nvPicPr>
        <p:blipFill>
          <a:blip r:embed="rId1"/>
          <a:stretch>
            <a:fillRect/>
          </a:stretch>
        </p:blipFill>
        <p:spPr>
          <a:xfrm>
            <a:off x="251460" y="1418590"/>
            <a:ext cx="8833485" cy="50006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3.5  12-6</a:t>
            </a:r>
            <a:r>
              <a:rPr lang="zh-CN" altLang="en-US" dirty="0"/>
              <a:t>价差环比变化了</a:t>
            </a:r>
            <a:r>
              <a:rPr lang="en-US" altLang="zh-CN" dirty="0"/>
              <a:t>64</a:t>
            </a:r>
            <a:r>
              <a:rPr lang="zh-CN" altLang="en-US" dirty="0"/>
              <a:t>元</a:t>
            </a:r>
            <a:r>
              <a:rPr lang="en-US" altLang="zh-CN" dirty="0"/>
              <a:t>/</a:t>
            </a:r>
            <a:r>
              <a:rPr lang="zh-CN" altLang="en-US" dirty="0"/>
              <a:t>吨</a:t>
            </a:r>
            <a:endParaRPr lang="zh-CN" altLang="en-US" dirty="0"/>
          </a:p>
        </p:txBody>
      </p:sp>
      <p:pic>
        <p:nvPicPr>
          <p:cNvPr id="4" name="图片 3"/>
          <p:cNvPicPr>
            <a:picLocks noChangeAspect="1"/>
          </p:cNvPicPr>
          <p:nvPr/>
        </p:nvPicPr>
        <p:blipFill>
          <a:blip r:embed="rId1"/>
          <a:stretch>
            <a:fillRect/>
          </a:stretch>
        </p:blipFill>
        <p:spPr>
          <a:xfrm>
            <a:off x="179070" y="1308735"/>
            <a:ext cx="8805545" cy="521271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3.6  </a:t>
            </a:r>
            <a:r>
              <a:rPr lang="zh-CN" dirty="0"/>
              <a:t>沥青周度平衡表</a:t>
            </a:r>
            <a:endParaRPr lang="zh-CN" dirty="0"/>
          </a:p>
        </p:txBody>
      </p:sp>
      <p:pic>
        <p:nvPicPr>
          <p:cNvPr id="4" name="图片 3"/>
          <p:cNvPicPr>
            <a:picLocks noChangeAspect="1"/>
          </p:cNvPicPr>
          <p:nvPr/>
        </p:nvPicPr>
        <p:blipFill>
          <a:blip r:embed="rId1"/>
          <a:stretch>
            <a:fillRect/>
          </a:stretch>
        </p:blipFill>
        <p:spPr>
          <a:xfrm>
            <a:off x="295275" y="1412875"/>
            <a:ext cx="8691880" cy="50958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323528" y="836712"/>
            <a:ext cx="718663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sz="2000" kern="0" dirty="0">
                <a:latin typeface="黑体" panose="02010609060101010101" pitchFamily="49" charset="-122"/>
                <a:ea typeface="黑体" panose="02010609060101010101" pitchFamily="49" charset="-122"/>
              </a:rPr>
              <a:t>1.1  </a:t>
            </a:r>
            <a:r>
              <a:rPr lang="zh-CN" altLang="en-US" sz="2000" kern="0" dirty="0">
                <a:latin typeface="黑体" panose="02010609060101010101" pitchFamily="49" charset="-122"/>
                <a:ea typeface="黑体" panose="02010609060101010101" pitchFamily="49" charset="-122"/>
              </a:rPr>
              <a:t>沥青期货月度策略概述</a:t>
            </a:r>
            <a:endParaRPr lang="zh-CN" altLang="en-US" sz="2000" kern="0" dirty="0">
              <a:latin typeface="黑体" panose="02010609060101010101" pitchFamily="49" charset="-122"/>
              <a:ea typeface="黑体" panose="02010609060101010101" pitchFamily="49" charset="-122"/>
            </a:endParaRPr>
          </a:p>
        </p:txBody>
      </p:sp>
      <p:sp>
        <p:nvSpPr>
          <p:cNvPr id="5" name="矩形 4"/>
          <p:cNvSpPr/>
          <p:nvPr/>
        </p:nvSpPr>
        <p:spPr>
          <a:xfrm>
            <a:off x="198120" y="1501775"/>
            <a:ext cx="8702040" cy="4451350"/>
          </a:xfrm>
          <a:prstGeom prst="rect">
            <a:avLst/>
          </a:prstGeom>
        </p:spPr>
        <p:txBody>
          <a:bodyPr wrap="square">
            <a:spAutoFit/>
          </a:bodyPr>
          <a:lstStyle/>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1.</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市场研判</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）趋势：</a:t>
            </a:r>
            <a:r>
              <a:rPr lang="en-US" altLang="zh-CN" sz="1400" dirty="0">
                <a:latin typeface="等线" panose="02010600030101010101" pitchFamily="2" charset="-122"/>
                <a:ea typeface="等线" panose="02010600030101010101" pitchFamily="2" charset="-122"/>
                <a:cs typeface="Times New Roman" panose="02020603050405020304" pitchFamily="18" charset="0"/>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rPr>
              <a:t>跟随原油</a:t>
            </a:r>
            <a:r>
              <a:rPr lang="zh-CN" sz="1400" dirty="0">
                <a:latin typeface="等线" panose="02010600030101010101" pitchFamily="2" charset="-122"/>
                <a:ea typeface="等线" panose="02010600030101010101" pitchFamily="2" charset="-122"/>
                <a:cs typeface="Times New Roman" panose="02020603050405020304" pitchFamily="18" charset="0"/>
              </a:rPr>
              <a:t>偏强震荡</a:t>
            </a: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a:latin typeface="等线" panose="02010600030101010101" pitchFamily="2" charset="-122"/>
                <a:ea typeface="等线" panose="02010600030101010101" pitchFamily="2" charset="-122"/>
                <a:cs typeface="Times New Roman" panose="02020603050405020304" pitchFamily="18" charset="0"/>
              </a:rPr>
              <a:t>）价差：</a:t>
            </a:r>
            <a:r>
              <a:rPr lang="en-US" altLang="zh-CN" sz="1400" dirty="0">
                <a:latin typeface="等线" panose="02010600030101010101" pitchFamily="2" charset="-122"/>
                <a:ea typeface="等线" panose="02010600030101010101" pitchFamily="2" charset="-122"/>
                <a:cs typeface="Times New Roman" panose="02020603050405020304" pitchFamily="18" charset="0"/>
              </a:rPr>
              <a:t>9-12</a:t>
            </a:r>
            <a:r>
              <a:rPr lang="zh-CN" altLang="en-US" sz="1400" dirty="0">
                <a:latin typeface="等线" panose="02010600030101010101" pitchFamily="2" charset="-122"/>
                <a:ea typeface="等线" panose="02010600030101010101" pitchFamily="2" charset="-122"/>
                <a:cs typeface="Times New Roman" panose="02020603050405020304" pitchFamily="18" charset="0"/>
              </a:rPr>
              <a:t>合约价差扩大</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a:latin typeface="等线" panose="02010600030101010101" pitchFamily="2" charset="-122"/>
                <a:ea typeface="等线" panose="02010600030101010101" pitchFamily="2" charset="-122"/>
                <a:cs typeface="Times New Roman" panose="02020603050405020304" pitchFamily="18" charset="0"/>
              </a:rPr>
              <a:t>）基差：</a:t>
            </a:r>
            <a:r>
              <a:rPr lang="en-US" sz="1400" dirty="0">
                <a:latin typeface="等线" panose="02010600030101010101" pitchFamily="2" charset="-122"/>
                <a:ea typeface="等线" panose="02010600030101010101" pitchFamily="2" charset="-122"/>
                <a:cs typeface="Times New Roman" panose="02020603050405020304" pitchFamily="18" charset="0"/>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rPr>
              <a:t>无风险期现正套</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2.</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逻辑与假设</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：现货整体供需层面上看自三月上旬以来沥青现货市场一直体现供大于需局面，新增产能过大且需求端恢复缓慢使得季节性库存出现历史新高，实体炼厂利润被压制，预计</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7</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月中旬之前会一直维持供大于需局面。半年度周期看原油全球整体依然处于小幅度缓慢去库阶段，</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Brent</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原油</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6</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月底之前价格预计在</a:t>
            </a:r>
            <a:r>
              <a:rPr lang="en-US" altLang="zh-CN"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73-78</a:t>
            </a:r>
            <a:r>
              <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rPr>
              <a:t>美金区间。沥青近一周盘面反映的是油价上涨的预期，成本驱动占据主导。</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七月中下旬沥青可关注梅雨过后沥青现货去库行情。</a:t>
            </a:r>
            <a:endParaRPr lang="zh-CN" altLang="en-US" sz="1400" dirty="0">
              <a:solidFill>
                <a:schemeClr val="tx1"/>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3.</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策略</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）趋势：</a:t>
            </a:r>
            <a:r>
              <a:rPr lang="en-US" altLang="zh-CN" sz="1400" dirty="0">
                <a:latin typeface="等线" panose="02010600030101010101" pitchFamily="2" charset="-122"/>
                <a:ea typeface="等线" panose="02010600030101010101" pitchFamily="2" charset="-122"/>
                <a:cs typeface="Times New Roman" panose="02020603050405020304" pitchFamily="18" charset="0"/>
                <a:sym typeface="+mn-ea"/>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跟随原油</a:t>
            </a:r>
            <a:r>
              <a:rPr lang="zh-CN" sz="1400" dirty="0">
                <a:latin typeface="等线" panose="02010600030101010101" pitchFamily="2" charset="-122"/>
                <a:ea typeface="等线" panose="02010600030101010101" pitchFamily="2" charset="-122"/>
                <a:cs typeface="Times New Roman" panose="02020603050405020304" pitchFamily="18" charset="0"/>
                <a:sym typeface="+mn-ea"/>
              </a:rPr>
              <a:t>偏强震荡</a:t>
            </a:r>
            <a:endParaRPr lang="zh-CN" sz="1400" dirty="0">
              <a:latin typeface="等线" panose="02010600030101010101" pitchFamily="2" charset="-122"/>
              <a:ea typeface="等线" panose="02010600030101010101" pitchFamily="2" charset="-122"/>
              <a:cs typeface="Times New Roman" panose="02020603050405020304" pitchFamily="18" charset="0"/>
              <a:sym typeface="+mn-ea"/>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a:latin typeface="等线" panose="02010600030101010101" pitchFamily="2" charset="-122"/>
                <a:ea typeface="等线" panose="02010600030101010101" pitchFamily="2" charset="-122"/>
                <a:cs typeface="Times New Roman" panose="02020603050405020304" pitchFamily="18" charset="0"/>
              </a:rPr>
              <a:t>）价差：</a:t>
            </a:r>
            <a:r>
              <a:rPr lang="en-US" altLang="zh-CN" sz="1400" dirty="0">
                <a:latin typeface="等线" panose="02010600030101010101" pitchFamily="2" charset="-122"/>
                <a:ea typeface="等线" panose="02010600030101010101" pitchFamily="2" charset="-122"/>
                <a:cs typeface="Times New Roman" panose="02020603050405020304" pitchFamily="18" charset="0"/>
                <a:sym typeface="+mn-ea"/>
              </a:rPr>
              <a:t>9-12</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合约价差扩大</a:t>
            </a: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a:latin typeface="等线" panose="02010600030101010101" pitchFamily="2" charset="-122"/>
                <a:ea typeface="等线" panose="02010600030101010101" pitchFamily="2" charset="-122"/>
                <a:cs typeface="Times New Roman" panose="02020603050405020304" pitchFamily="18" charset="0"/>
              </a:rPr>
              <a:t>）基差：</a:t>
            </a:r>
            <a:r>
              <a:rPr lang="en-US" sz="1400" dirty="0">
                <a:latin typeface="等线" panose="02010600030101010101" pitchFamily="2" charset="-122"/>
                <a:ea typeface="等线" panose="02010600030101010101" pitchFamily="2" charset="-122"/>
                <a:cs typeface="Times New Roman" panose="02020603050405020304" pitchFamily="18" charset="0"/>
                <a:sym typeface="+mn-ea"/>
              </a:rPr>
              <a:t>BU2109</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无风险期现正套</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ts val="2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4.</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风险提示</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en-US" sz="1400" dirty="0">
                <a:latin typeface="等线" panose="02010600030101010101" pitchFamily="2" charset="-122"/>
                <a:ea typeface="等线" panose="02010600030101010101" pitchFamily="2" charset="-122"/>
                <a:cs typeface="Times New Roman" panose="02020603050405020304" pitchFamily="18" charset="0"/>
              </a:rPr>
              <a:t> 美联储提前大幅加息，伊朗原油释放量超预期</a:t>
            </a:r>
            <a:r>
              <a:rPr lang="zh-CN" altLang="en-US" sz="1400" dirty="0">
                <a:latin typeface="等线" panose="02010600030101010101" pitchFamily="2" charset="-122"/>
                <a:ea typeface="等线" panose="02010600030101010101" pitchFamily="2" charset="-122"/>
                <a:cs typeface="Times New Roman" panose="02020603050405020304" pitchFamily="18" charset="0"/>
                <a:sym typeface="+mn-ea"/>
              </a:rPr>
              <a:t>。</a:t>
            </a:r>
            <a:endParaRPr lang="zh-CN" altLang="en-US" sz="1400" dirty="0">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461375" cy="436880"/>
          </a:xfrm>
        </p:spPr>
        <p:txBody>
          <a:bodyPr>
            <a:normAutofit fontScale="90000"/>
          </a:bodyPr>
          <a:lstStyle/>
          <a:p>
            <a:r>
              <a:rPr lang="en-US" altLang="zh-CN" dirty="0"/>
              <a:t>3.6  </a:t>
            </a:r>
            <a:r>
              <a:rPr lang="zh-CN" dirty="0"/>
              <a:t>沥青月度平衡表</a:t>
            </a:r>
            <a:endParaRPr lang="zh-CN" dirty="0"/>
          </a:p>
        </p:txBody>
      </p:sp>
      <p:pic>
        <p:nvPicPr>
          <p:cNvPr id="4" name="图片 3"/>
          <p:cNvPicPr>
            <a:picLocks noChangeAspect="1"/>
          </p:cNvPicPr>
          <p:nvPr/>
        </p:nvPicPr>
        <p:blipFill>
          <a:blip r:embed="rId1"/>
          <a:stretch>
            <a:fillRect/>
          </a:stretch>
        </p:blipFill>
        <p:spPr>
          <a:xfrm>
            <a:off x="251460" y="1330960"/>
            <a:ext cx="8680450" cy="493903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4539" y="1844824"/>
            <a:ext cx="8229600" cy="1828854"/>
          </a:xfrm>
        </p:spPr>
        <p:txBody>
          <a:bodyPr/>
          <a:lstStyle/>
          <a:p>
            <a:pPr algn="ctr"/>
            <a:r>
              <a:rPr lang="zh-CN" altLang="en-US" sz="4000" dirty="0"/>
              <a:t>谢  谢！</a:t>
            </a:r>
            <a:br>
              <a:rPr lang="en-US" altLang="zh-CN" sz="3810" dirty="0">
                <a:latin typeface="华文琥珀" panose="02010800040101010101" pitchFamily="2" charset="-122"/>
                <a:ea typeface="华文琥珀" panose="02010800040101010101" pitchFamily="2" charset="-122"/>
              </a:rPr>
            </a:br>
            <a:endParaRPr lang="zh-CN" altLang="en-US" dirty="0"/>
          </a:p>
        </p:txBody>
      </p:sp>
      <p:sp>
        <p:nvSpPr>
          <p:cNvPr id="4" name="文本框 3"/>
          <p:cNvSpPr txBox="1"/>
          <p:nvPr/>
        </p:nvSpPr>
        <p:spPr>
          <a:xfrm>
            <a:off x="2597460" y="3140968"/>
            <a:ext cx="4165103" cy="2391424"/>
          </a:xfrm>
          <a:prstGeom prst="rect">
            <a:avLst/>
          </a:prstGeom>
          <a:noFill/>
        </p:spPr>
        <p:txBody>
          <a:bodyPr wrap="square" rtlCol="0">
            <a:spAutoFit/>
          </a:bodyPr>
          <a:lstStyle/>
          <a:p>
            <a:pPr algn="just">
              <a:lnSpc>
                <a:spcPct val="150000"/>
              </a:lnSpc>
              <a:spcBef>
                <a:spcPct val="20000"/>
              </a:spcBef>
            </a:pPr>
            <a:r>
              <a:rPr lang="zh-CN" altLang="en-US" dirty="0">
                <a:solidFill>
                  <a:srgbClr val="EF6803"/>
                </a:solidFill>
              </a:rPr>
              <a:t>朱美</a:t>
            </a:r>
            <a:r>
              <a:rPr lang="zh-CN" altLang="en-US" dirty="0" smtClean="0">
                <a:solidFill>
                  <a:srgbClr val="EF6803"/>
                </a:solidFill>
              </a:rPr>
              <a:t>侠</a:t>
            </a:r>
            <a:endParaRPr lang="en-US" altLang="zh-CN" dirty="0" smtClean="0">
              <a:solidFill>
                <a:srgbClr val="EF6803"/>
              </a:solidFill>
            </a:endParaRPr>
          </a:p>
          <a:p>
            <a:pPr algn="just">
              <a:lnSpc>
                <a:spcPct val="150000"/>
              </a:lnSpc>
              <a:spcBef>
                <a:spcPct val="20000"/>
              </a:spcBef>
            </a:pPr>
            <a:r>
              <a:rPr lang="zh-CN" altLang="en-US" dirty="0" smtClean="0">
                <a:solidFill>
                  <a:srgbClr val="EF6803"/>
                </a:solidFill>
              </a:rPr>
              <a:t>投资从业资格</a:t>
            </a:r>
            <a:r>
              <a:rPr lang="zh-CN" altLang="en-US" dirty="0">
                <a:solidFill>
                  <a:srgbClr val="EF6803"/>
                </a:solidFill>
              </a:rPr>
              <a:t>证号</a:t>
            </a:r>
            <a:r>
              <a:rPr lang="zh-CN" altLang="en-US" dirty="0" smtClean="0">
                <a:solidFill>
                  <a:srgbClr val="EF6803"/>
                </a:solidFill>
              </a:rPr>
              <a:t>：</a:t>
            </a:r>
            <a:r>
              <a:rPr lang="en-US" altLang="zh-CN" dirty="0" smtClean="0">
                <a:solidFill>
                  <a:srgbClr val="EF6803"/>
                </a:solidFill>
              </a:rPr>
              <a:t>F3049372</a:t>
            </a:r>
            <a:endParaRPr lang="en-US" altLang="zh-CN" dirty="0">
              <a:solidFill>
                <a:srgbClr val="EF6803"/>
              </a:solidFill>
            </a:endParaRPr>
          </a:p>
          <a:p>
            <a:pPr algn="just">
              <a:lnSpc>
                <a:spcPct val="150000"/>
              </a:lnSpc>
              <a:spcBef>
                <a:spcPct val="20000"/>
              </a:spcBef>
            </a:pPr>
            <a:r>
              <a:rPr lang="zh-CN" altLang="en-US" dirty="0">
                <a:solidFill>
                  <a:srgbClr val="EF6803"/>
                </a:solidFill>
              </a:rPr>
              <a:t>投资咨询资格证号：</a:t>
            </a:r>
            <a:r>
              <a:rPr lang="en-US" altLang="zh-CN" dirty="0">
                <a:solidFill>
                  <a:srgbClr val="EF6803"/>
                </a:solidFill>
              </a:rPr>
              <a:t>Z0015621</a:t>
            </a:r>
            <a:endParaRPr lang="en-US" altLang="zh-CN" dirty="0">
              <a:solidFill>
                <a:srgbClr val="EF6803"/>
              </a:solidFill>
            </a:endParaRPr>
          </a:p>
          <a:p>
            <a:pPr algn="just">
              <a:lnSpc>
                <a:spcPct val="150000"/>
              </a:lnSpc>
              <a:spcBef>
                <a:spcPct val="20000"/>
              </a:spcBef>
            </a:pPr>
            <a:r>
              <a:rPr lang="zh-CN" altLang="en-US" dirty="0">
                <a:solidFill>
                  <a:srgbClr val="EF6803"/>
                </a:solidFill>
              </a:rPr>
              <a:t>电话：</a:t>
            </a:r>
            <a:r>
              <a:rPr lang="en-US" altLang="zh-CN" dirty="0">
                <a:solidFill>
                  <a:srgbClr val="EF6803"/>
                </a:solidFill>
              </a:rPr>
              <a:t>021–2062 5025</a:t>
            </a:r>
            <a:endParaRPr lang="en-US" altLang="zh-CN" dirty="0">
              <a:solidFill>
                <a:srgbClr val="EF6803"/>
              </a:solidFill>
            </a:endParaRPr>
          </a:p>
          <a:p>
            <a:pPr algn="just">
              <a:lnSpc>
                <a:spcPct val="150000"/>
              </a:lnSpc>
              <a:spcBef>
                <a:spcPct val="20000"/>
              </a:spcBef>
            </a:pPr>
            <a:r>
              <a:rPr lang="zh-CN" altLang="en-US" dirty="0" smtClean="0">
                <a:solidFill>
                  <a:srgbClr val="EF6803"/>
                </a:solidFill>
              </a:rPr>
              <a:t>邮箱</a:t>
            </a:r>
            <a:r>
              <a:rPr lang="en-US" altLang="zh-CN" dirty="0">
                <a:solidFill>
                  <a:srgbClr val="EF6803"/>
                </a:solidFill>
              </a:rPr>
              <a:t>:zhumeixia@sd-gold.com</a:t>
            </a:r>
            <a:endParaRPr lang="en-US" altLang="zh-CN" dirty="0">
              <a:solidFill>
                <a:srgbClr val="EF680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免责声明</a:t>
            </a:r>
            <a:endParaRPr lang="zh-CN" altLang="zh-CN" b="1" kern="0" dirty="0">
              <a:latin typeface="+mj-ea"/>
              <a:ea typeface="+mj-ea"/>
            </a:endParaRPr>
          </a:p>
          <a:p>
            <a:pPr indent="469265" algn="l">
              <a:lnSpc>
                <a:spcPts val="3000"/>
              </a:lnSpc>
              <a:spcBef>
                <a:spcPts val="2400"/>
              </a:spcBef>
              <a:buFont typeface="Wingdings" panose="05000000000000000000" pitchFamily="2" charset="2"/>
              <a:buNone/>
              <a:defRPr/>
            </a:pPr>
            <a:r>
              <a:rPr lang="zh-CN" altLang="zh-CN" sz="1800" kern="0" dirty="0"/>
              <a:t>本报告及视频由山金期货投资咨询部制作，未获得山金期货有限公司的书面授权，任何单位和个人不得对本报告或视频进行任何形式的修改、发布和复制。本报告及视频基于本公司期货研究人员采用可信的公开资料和实地调研资料，但本公司对这些信息的准确性和完整性不作任何保证，且本报告及视频中的资料、建议、预测均反映初次发布时的判断，可能会随时调整，报告中的信息或所表达的意见不构成投资、法律、会计或税务的最终操作建议，本公司不就报告或视频中的内容对最终操作建议作任何担保。本报告及视频节目仅代表作者个人观点，不构成买卖依据，也与作者所在机构无关。据此入市，盈亏自负。期市有风险，投资须谨慎。</a:t>
            </a:r>
            <a:endParaRPr lang="zh-CN" altLang="zh-CN" sz="1800" kern="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67360" y="10525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公司简介</a:t>
            </a:r>
            <a:endParaRPr lang="zh-CN" altLang="zh-CN" b="1" kern="0" dirty="0">
              <a:latin typeface="+mj-ea"/>
              <a:ea typeface="+mj-ea"/>
            </a:endParaRPr>
          </a:p>
          <a:p>
            <a:pPr indent="366395" algn="l" latinLnBrk="0">
              <a:lnSpc>
                <a:spcPts val="2400"/>
              </a:lnSpc>
              <a:spcBef>
                <a:spcPts val="1200"/>
              </a:spcBef>
              <a:buFont typeface="Wingdings" panose="05000000000000000000" pitchFamily="2" charset="2"/>
              <a:buNone/>
              <a:defRPr/>
            </a:pPr>
            <a:r>
              <a:rPr lang="zh-CN" altLang="zh-CN" sz="1600" kern="0" dirty="0"/>
              <a:t>山金期货有限公司成立于1992年11月，注册资本6亿元，是山东黄金集团下属控股公司。公司具有商品期货经纪业务、金融期货经纪业务、期货投资咨询、资产管理业务资格，是中国金融期货交易所、上海期货交易所、大连商品交易所、郑州商品交易所四大交易所及上海国际能源交易中心的会员，是目前国内成立最早、运作最规范的期货公司之一，可代理客户从事国内目前所有上市商品期货交易、金融期货交易。</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自2014年股权变更以来，依托山东黄金实体产业背景，积极完成了企业战略、经营理念、发展规划等全方面转型。公司法人治理结构完善，内部管理体制和风险防范机制健全，现在上海、天津、济南、烟台、日照、东营、厦门、晋江等城市设有分支机构。</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秉持“追求卓越、创新进取”的企业精神，坚持“规范化、专业化、职业化”的经营理念，本着“客户第一、服务至上”的宗旨，充分发挥行业优势和自身优势，致力于专业品种的研究，以优质的服务和强大的实力赢得了众多投资者的信赖，成为投资者的“商品专家”“金融顾问”。</a:t>
            </a:r>
            <a:endParaRPr lang="zh-CN" altLang="zh-CN" sz="1600" kern="0" dirty="0"/>
          </a:p>
          <a:p>
            <a:pPr indent="366395" algn="l" latinLnBrk="0">
              <a:lnSpc>
                <a:spcPts val="2400"/>
              </a:lnSpc>
              <a:spcBef>
                <a:spcPts val="1200"/>
              </a:spcBef>
              <a:buFont typeface="Wingdings" panose="05000000000000000000" pitchFamily="2" charset="2"/>
              <a:buNone/>
              <a:defRPr/>
            </a:pPr>
            <a:r>
              <a:rPr lang="zh-CN" altLang="zh-CN" sz="1600" kern="0" dirty="0"/>
              <a:t>公司立足长远，稳健经营，努力实现与客户双赢，正以昂扬的姿态全力打造特色鲜明、业内领先的产业化特色金融衍生品服务商！</a:t>
            </a:r>
            <a:endParaRPr lang="zh-CN" altLang="zh-CN" sz="1600"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3"/>
          <p:cNvGraphicFramePr/>
          <p:nvPr/>
        </p:nvGraphicFramePr>
        <p:xfrm>
          <a:off x="457200" y="1423039"/>
          <a:ext cx="8281035" cy="4562764"/>
        </p:xfrm>
        <a:graphic>
          <a:graphicData uri="http://schemas.openxmlformats.org/drawingml/2006/table">
            <a:tbl>
              <a:tblPr firstRow="1" bandRow="1">
                <a:tableStyleId>{5C22544A-7EE6-4342-B048-85BDC9FD1C3A}</a:tableStyleId>
              </a:tblPr>
              <a:tblGrid>
                <a:gridCol w="1143635"/>
                <a:gridCol w="6300077"/>
                <a:gridCol w="837210"/>
              </a:tblGrid>
              <a:tr h="291271">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主要指标</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概述</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驱动</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solidFill>
                      <a:srgbClr val="F39464"/>
                    </a:solidFill>
                  </a:tcPr>
                </a:tc>
              </a:tr>
              <a:tr h="485140">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供应</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dirty="0">
                          <a:solidFill>
                            <a:schemeClr val="tx1">
                              <a:lumMod val="95000"/>
                              <a:lumOff val="5000"/>
                            </a:schemeClr>
                          </a:solidFill>
                          <a:latin typeface="等线" panose="02010600030101010101" pitchFamily="2" charset="-122"/>
                          <a:ea typeface="等线" panose="02010600030101010101" pitchFamily="2" charset="-122"/>
                        </a:rPr>
                        <a:t>国内炼厂产能增加，叠加开工率维持中位水平，供应偏多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679450">
                <a:tc>
                  <a:txBody>
                    <a:bodyPr/>
                    <a:lstStyle/>
                    <a:p>
                      <a:pPr marL="0" algn="ctr"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需求</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当前专项债发放节奏虽然加快，需求端逐渐有起色。但是进入到梅雨季，需求节奏连贯性严重受阻，预计七月中下旬会有明显需求增量</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偏空</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r>
              <a:tr h="485775">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库存</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厂库库存总量偏多，厂库库容比偏大。社会库库容量也接近同期最高值，工地等下游随用所采</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进口利润</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c>
                  <a:txBody>
                    <a:bodyPr/>
                    <a:lstStyle/>
                    <a:p>
                      <a:pPr algn="l"/>
                      <a:r>
                        <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rPr>
                        <a:t>主要品种进口利润较低，韩国出口减少，其他区域维持稳定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140">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成本（原油）</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原油均维持区间偏强向上震荡</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利多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现货</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成本推动本周华东和山东交割品成交价格上涨</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利多</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48545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基差</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基差环比走强</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a:txBody>
                    <a:bodyPr/>
                    <a:lstStyle/>
                    <a:p>
                      <a:pPr algn="ctr"/>
                      <a:r>
                        <a:rPr lang="zh-CN" altLang="en-US" sz="1200" dirty="0">
                          <a:solidFill>
                            <a:schemeClr val="tx1">
                              <a:lumMod val="95000"/>
                              <a:lumOff val="5000"/>
                            </a:schemeClr>
                          </a:solidFill>
                          <a:latin typeface="等线" panose="02010600030101010101" pitchFamily="2" charset="-122"/>
                          <a:ea typeface="等线" panose="02010600030101010101" pitchFamily="2" charset="-122"/>
                        </a:rPr>
                        <a:t>偏空</a:t>
                      </a:r>
                      <a:endParaRPr lang="zh-CN" altLang="en-US" sz="1200" dirty="0">
                        <a:solidFill>
                          <a:schemeClr val="tx1">
                            <a:lumMod val="95000"/>
                            <a:lumOff val="5000"/>
                          </a:schemeClr>
                        </a:solidFill>
                        <a:latin typeface="等线" panose="02010600030101010101" pitchFamily="2" charset="-122"/>
                        <a:ea typeface="等线" panose="02010600030101010101" pitchFamily="2" charset="-122"/>
                      </a:endParaRPr>
                    </a:p>
                  </a:txBody>
                  <a:tcPr anchor="ctr"/>
                </a:tc>
              </a:tr>
              <a:tr h="679632">
                <a:tc>
                  <a:txBody>
                    <a:bodyPr/>
                    <a:lstStyle/>
                    <a:p>
                      <a:pPr algn="ct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月度行情述评</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gridSpan="2">
                  <a:txBody>
                    <a:bodyPr/>
                    <a:lstStyle/>
                    <a:p>
                      <a:pPr marL="0" algn="l" defTabSz="914400" rtl="0" eaLnBrk="1" latinLnBrk="0" hangingPunct="1"/>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整体来看，沥青供给端充足掩盖需求增量。</a:t>
                      </a:r>
                      <a:r>
                        <a:rPr lang="zh-CN" altLang="en-US" sz="1200" dirty="0">
                          <a:solidFill>
                            <a:schemeClr val="tx1">
                              <a:lumMod val="95000"/>
                              <a:lumOff val="5000"/>
                            </a:schemeClr>
                          </a:solidFill>
                          <a:latin typeface="等线" panose="02010600030101010101" pitchFamily="2" charset="-122"/>
                          <a:ea typeface="等线" panose="02010600030101010101" pitchFamily="2" charset="-122"/>
                          <a:sym typeface="+mn-ea"/>
                        </a:rPr>
                        <a:t>油价受到伊朗原油回归市场压制难以大幅度突破</a:t>
                      </a:r>
                      <a:r>
                        <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rPr>
                        <a:t>，沥青裂解利润难有起色。</a:t>
                      </a:r>
                      <a:endParaRPr lang="zh-CN" altLang="en-US" sz="1200" kern="1200" dirty="0">
                        <a:solidFill>
                          <a:schemeClr val="tx1">
                            <a:lumMod val="95000"/>
                            <a:lumOff val="5000"/>
                          </a:schemeClr>
                        </a:solidFill>
                        <a:latin typeface="等线" panose="02010600030101010101" pitchFamily="2" charset="-122"/>
                        <a:ea typeface="等线" panose="02010600030101010101" pitchFamily="2" charset="-122"/>
                        <a:cs typeface="+mn-cs"/>
                      </a:endParaRPr>
                    </a:p>
                  </a:txBody>
                  <a:tcPr anchor="ctr"/>
                </a:tc>
                <a:tc hMerge="1">
                  <a:tcPr anchor="ctr"/>
                </a:tc>
              </a:tr>
            </a:tbl>
          </a:graphicData>
        </a:graphic>
      </p:graphicFrame>
      <p:sp>
        <p:nvSpPr>
          <p:cNvPr id="6" name="标题 1"/>
          <p:cNvSpPr txBox="1"/>
          <p:nvPr/>
        </p:nvSpPr>
        <p:spPr bwMode="auto">
          <a:xfrm>
            <a:off x="457200" y="871714"/>
            <a:ext cx="8229600" cy="43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fontScale="97500" lnSpcReduction="10000"/>
          </a:bodyPr>
          <a:lst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kern="0" dirty="0">
                <a:latin typeface="黑体" panose="02010609060101010101" pitchFamily="49" charset="-122"/>
                <a:ea typeface="黑体" panose="02010609060101010101" pitchFamily="49" charset="-122"/>
              </a:rPr>
              <a:t>1.2  </a:t>
            </a:r>
            <a:r>
              <a:rPr lang="zh-CN" altLang="en-US" kern="0" dirty="0">
                <a:latin typeface="黑体" panose="02010609060101010101" pitchFamily="49" charset="-122"/>
                <a:ea typeface="黑体" panose="02010609060101010101" pitchFamily="49" charset="-122"/>
              </a:rPr>
              <a:t>沥青基本面概述</a:t>
            </a:r>
            <a:endParaRPr lang="zh-CN" altLang="en-US" kern="0" dirty="0">
              <a:latin typeface="黑体" panose="02010609060101010101" pitchFamily="49" charset="-122"/>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2693987"/>
            <a:ext cx="7772400" cy="1470025"/>
          </a:xfrm>
        </p:spPr>
        <p:txBody>
          <a:bodyPr>
            <a:normAutofit/>
          </a:bodyPr>
          <a:lstStyle/>
          <a:p>
            <a:pPr algn="ctr"/>
            <a:r>
              <a:rPr lang="zh-CN" altLang="en-US" sz="3000" dirty="0"/>
              <a:t>第二部分：市场基本面情况</a:t>
            </a:r>
            <a:endParaRPr lang="zh-CN" altLang="en-US" sz="3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 炼厂总开工率较上周回升明显</a:t>
            </a:r>
            <a:endParaRPr lang="zh-CN" altLang="en-US" dirty="0"/>
          </a:p>
        </p:txBody>
      </p:sp>
      <p:sp>
        <p:nvSpPr>
          <p:cNvPr id="14" name="内容占位符 2"/>
          <p:cNvSpPr>
            <a:spLocks noGrp="1"/>
          </p:cNvSpPr>
          <p:nvPr>
            <p:ph idx="1"/>
          </p:nvPr>
        </p:nvSpPr>
        <p:spPr>
          <a:xfrm>
            <a:off x="457200" y="1279525"/>
            <a:ext cx="8441055" cy="648335"/>
          </a:xfrm>
        </p:spPr>
        <p:txBody>
          <a:bodyPr/>
          <a:lstStyle/>
          <a:p>
            <a:r>
              <a:rPr lang="zh-CN" altLang="en-US" dirty="0"/>
              <a:t>本周总开工率</a:t>
            </a:r>
            <a:r>
              <a:rPr lang="en-US" altLang="zh-CN" dirty="0"/>
              <a:t>44.3%</a:t>
            </a:r>
            <a:r>
              <a:rPr lang="zh-CN" altLang="en-US" dirty="0"/>
              <a:t>，</a:t>
            </a:r>
            <a:r>
              <a:rPr lang="zh-CN" dirty="0"/>
              <a:t>上涨</a:t>
            </a:r>
            <a:r>
              <a:rPr lang="en-US" altLang="zh-CN" dirty="0"/>
              <a:t>3.2%</a:t>
            </a:r>
            <a:r>
              <a:rPr lang="zh-CN" altLang="en-US" dirty="0"/>
              <a:t>。分区域华南地区开工率下降明显，华东山东区域上涨明显。</a:t>
            </a:r>
            <a:endParaRPr lang="zh-CN" altLang="en-US" dirty="0"/>
          </a:p>
        </p:txBody>
      </p:sp>
      <p:pic>
        <p:nvPicPr>
          <p:cNvPr id="3" name="图片 2"/>
          <p:cNvPicPr>
            <a:picLocks noChangeAspect="1"/>
          </p:cNvPicPr>
          <p:nvPr/>
        </p:nvPicPr>
        <p:blipFill>
          <a:blip r:embed="rId1"/>
          <a:stretch>
            <a:fillRect/>
          </a:stretch>
        </p:blipFill>
        <p:spPr>
          <a:xfrm>
            <a:off x="323215" y="1988820"/>
            <a:ext cx="8575040" cy="45142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 炼厂总开工率开始低于同期水平</a:t>
            </a:r>
            <a:endParaRPr lang="zh-CN" altLang="en-US" dirty="0"/>
          </a:p>
        </p:txBody>
      </p:sp>
      <p:sp>
        <p:nvSpPr>
          <p:cNvPr id="14" name="内容占位符 2"/>
          <p:cNvSpPr>
            <a:spLocks noGrp="1"/>
          </p:cNvSpPr>
          <p:nvPr>
            <p:ph idx="1"/>
          </p:nvPr>
        </p:nvSpPr>
        <p:spPr>
          <a:xfrm>
            <a:off x="457200" y="1279776"/>
            <a:ext cx="8229600" cy="648071"/>
          </a:xfrm>
        </p:spPr>
        <p:txBody>
          <a:bodyPr/>
          <a:lstStyle/>
          <a:p>
            <a:r>
              <a:rPr lang="zh-CN" altLang="en-US" dirty="0">
                <a:sym typeface="+mn-ea"/>
              </a:rPr>
              <a:t>本周总开工率</a:t>
            </a:r>
            <a:r>
              <a:rPr lang="en-US" altLang="zh-CN" dirty="0">
                <a:sym typeface="+mn-ea"/>
              </a:rPr>
              <a:t>44.3%</a:t>
            </a:r>
            <a:r>
              <a:rPr lang="zh-CN" altLang="en-US" dirty="0">
                <a:sym typeface="+mn-ea"/>
              </a:rPr>
              <a:t>，</a:t>
            </a:r>
            <a:r>
              <a:rPr lang="zh-CN" dirty="0">
                <a:sym typeface="+mn-ea"/>
              </a:rPr>
              <a:t>上涨</a:t>
            </a:r>
            <a:r>
              <a:rPr lang="en-US" altLang="zh-CN" dirty="0">
                <a:sym typeface="+mn-ea"/>
              </a:rPr>
              <a:t>3.2%</a:t>
            </a:r>
            <a:r>
              <a:rPr lang="zh-CN" altLang="en-US" dirty="0">
                <a:sym typeface="+mn-ea"/>
              </a:rPr>
              <a:t>。分区域华南地区开工率下降明显，华东区域上涨明显。</a:t>
            </a:r>
            <a:endParaRPr lang="zh-CN" altLang="en-US" dirty="0"/>
          </a:p>
        </p:txBody>
      </p:sp>
      <p:pic>
        <p:nvPicPr>
          <p:cNvPr id="3" name="图片 2"/>
          <p:cNvPicPr>
            <a:picLocks noChangeAspect="1"/>
          </p:cNvPicPr>
          <p:nvPr/>
        </p:nvPicPr>
        <p:blipFill>
          <a:blip r:embed="rId1"/>
          <a:stretch>
            <a:fillRect/>
          </a:stretch>
        </p:blipFill>
        <p:spPr>
          <a:xfrm>
            <a:off x="457835" y="1988820"/>
            <a:ext cx="8376285" cy="45567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2.1.1</a:t>
            </a:r>
            <a:r>
              <a:rPr lang="zh-CN" altLang="en-US" dirty="0"/>
              <a:t>样本统计周度产量累计同比增加</a:t>
            </a:r>
            <a:r>
              <a:rPr lang="en-US" altLang="zh-CN" dirty="0"/>
              <a:t>15.5%</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en-US" dirty="0">
                <a:sym typeface="+mn-ea"/>
              </a:rPr>
              <a:t>2020</a:t>
            </a:r>
            <a:r>
              <a:rPr lang="zh-CN" altLang="en-US" dirty="0">
                <a:sym typeface="+mn-ea"/>
              </a:rPr>
              <a:t>年</a:t>
            </a:r>
            <a:r>
              <a:rPr lang="en-US" altLang="zh-CN" dirty="0">
                <a:sym typeface="+mn-ea"/>
              </a:rPr>
              <a:t>1-6</a:t>
            </a:r>
            <a:r>
              <a:rPr lang="zh-CN" altLang="en-US" dirty="0">
                <a:sym typeface="+mn-ea"/>
              </a:rPr>
              <a:t>月疫情影响较为特殊，故也选取</a:t>
            </a:r>
            <a:r>
              <a:rPr lang="en-US" altLang="zh-CN" dirty="0">
                <a:sym typeface="+mn-ea"/>
              </a:rPr>
              <a:t>2019</a:t>
            </a:r>
            <a:r>
              <a:rPr lang="zh-CN" altLang="en-US" dirty="0">
                <a:sym typeface="+mn-ea"/>
              </a:rPr>
              <a:t>年同期数值。</a:t>
            </a:r>
            <a:r>
              <a:rPr lang="en-US" altLang="zh-CN" dirty="0">
                <a:sym typeface="+mn-ea"/>
              </a:rPr>
              <a:t>2021</a:t>
            </a:r>
            <a:r>
              <a:rPr lang="zh-CN" altLang="en-US" dirty="0">
                <a:sym typeface="+mn-ea"/>
              </a:rPr>
              <a:t>年较</a:t>
            </a:r>
            <a:r>
              <a:rPr lang="en-US" altLang="zh-CN" dirty="0">
                <a:sym typeface="+mn-ea"/>
              </a:rPr>
              <a:t>2019</a:t>
            </a:r>
            <a:r>
              <a:rPr lang="zh-CN" altLang="en-US" dirty="0">
                <a:sym typeface="+mn-ea"/>
              </a:rPr>
              <a:t>年同期累计同比增加</a:t>
            </a:r>
            <a:r>
              <a:rPr lang="en-US" altLang="zh-CN" dirty="0">
                <a:sym typeface="+mn-ea"/>
              </a:rPr>
              <a:t>26.8%</a:t>
            </a:r>
            <a:r>
              <a:rPr lang="zh-CN" altLang="en-US" dirty="0">
                <a:sym typeface="+mn-ea"/>
              </a:rPr>
              <a:t>，较</a:t>
            </a:r>
            <a:r>
              <a:rPr lang="en-US" altLang="zh-CN" dirty="0">
                <a:sym typeface="+mn-ea"/>
              </a:rPr>
              <a:t>2020</a:t>
            </a:r>
            <a:r>
              <a:rPr lang="zh-CN" altLang="en-US" dirty="0">
                <a:sym typeface="+mn-ea"/>
              </a:rPr>
              <a:t>年同期累计同比增加</a:t>
            </a:r>
            <a:r>
              <a:rPr lang="en-US" altLang="zh-CN" dirty="0">
                <a:sym typeface="+mn-ea"/>
              </a:rPr>
              <a:t>15.5%</a:t>
            </a:r>
            <a:r>
              <a:rPr lang="zh-CN" altLang="en-US" dirty="0">
                <a:sym typeface="+mn-ea"/>
              </a:rPr>
              <a:t>。</a:t>
            </a:r>
            <a:endParaRPr lang="zh-CN" altLang="en-US" dirty="0">
              <a:sym typeface="+mn-ea"/>
            </a:endParaRPr>
          </a:p>
        </p:txBody>
      </p:sp>
      <p:pic>
        <p:nvPicPr>
          <p:cNvPr id="3" name="图片 2"/>
          <p:cNvPicPr>
            <a:picLocks noChangeAspect="1"/>
          </p:cNvPicPr>
          <p:nvPr/>
        </p:nvPicPr>
        <p:blipFill>
          <a:blip r:embed="rId1"/>
          <a:stretch>
            <a:fillRect/>
          </a:stretch>
        </p:blipFill>
        <p:spPr>
          <a:xfrm>
            <a:off x="395605" y="1917700"/>
            <a:ext cx="8561070" cy="45529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71855"/>
            <a:ext cx="8559165" cy="436880"/>
          </a:xfrm>
        </p:spPr>
        <p:txBody>
          <a:bodyPr>
            <a:normAutofit fontScale="90000"/>
          </a:bodyPr>
          <a:lstStyle/>
          <a:p>
            <a:r>
              <a:rPr lang="en-US" altLang="zh-CN" dirty="0"/>
              <a:t>2.1.2</a:t>
            </a:r>
            <a:r>
              <a:rPr lang="zh-CN" altLang="en-US" dirty="0"/>
              <a:t>大基建</a:t>
            </a:r>
            <a:r>
              <a:rPr lang="zh-CN" altLang="en-US" dirty="0">
                <a:sym typeface="+mn-ea"/>
              </a:rPr>
              <a:t>需求端同比增速下滑</a:t>
            </a:r>
            <a:endParaRPr lang="zh-CN" altLang="en-US" dirty="0"/>
          </a:p>
        </p:txBody>
      </p:sp>
      <p:sp>
        <p:nvSpPr>
          <p:cNvPr id="14" name="内容占位符 2"/>
          <p:cNvSpPr>
            <a:spLocks noGrp="1"/>
          </p:cNvSpPr>
          <p:nvPr>
            <p:ph idx="1"/>
          </p:nvPr>
        </p:nvSpPr>
        <p:spPr>
          <a:xfrm>
            <a:off x="457200" y="1279525"/>
            <a:ext cx="8500110" cy="648335"/>
          </a:xfrm>
        </p:spPr>
        <p:txBody>
          <a:bodyPr/>
          <a:lstStyle/>
          <a:p>
            <a:r>
              <a:rPr lang="en-US" dirty="0">
                <a:sym typeface="+mn-ea"/>
              </a:rPr>
              <a:t>2021</a:t>
            </a:r>
            <a:r>
              <a:rPr lang="zh-CN" altLang="en-US" dirty="0">
                <a:sym typeface="+mn-ea"/>
              </a:rPr>
              <a:t>年</a:t>
            </a:r>
            <a:r>
              <a:rPr lang="en-US" altLang="zh-CN" dirty="0">
                <a:sym typeface="+mn-ea"/>
              </a:rPr>
              <a:t>1-6</a:t>
            </a:r>
            <a:r>
              <a:rPr lang="zh-CN" altLang="en-US" dirty="0">
                <a:sym typeface="+mn-ea"/>
              </a:rPr>
              <a:t>月下旬专项债发行总量同比</a:t>
            </a:r>
            <a:r>
              <a:rPr lang="zh-CN" dirty="0">
                <a:sym typeface="+mn-ea"/>
              </a:rPr>
              <a:t>减少</a:t>
            </a:r>
            <a:r>
              <a:rPr lang="en-US" altLang="zh-CN" dirty="0">
                <a:sym typeface="+mn-ea"/>
              </a:rPr>
              <a:t>19.13%</a:t>
            </a:r>
            <a:endParaRPr lang="en-US" altLang="zh-CN" dirty="0">
              <a:sym typeface="+mn-ea"/>
            </a:endParaRPr>
          </a:p>
        </p:txBody>
      </p:sp>
      <p:pic>
        <p:nvPicPr>
          <p:cNvPr id="4" name="图片 3"/>
          <p:cNvPicPr>
            <a:picLocks noChangeAspect="1"/>
          </p:cNvPicPr>
          <p:nvPr/>
        </p:nvPicPr>
        <p:blipFill>
          <a:blip r:embed="rId1"/>
          <a:stretch>
            <a:fillRect/>
          </a:stretch>
        </p:blipFill>
        <p:spPr>
          <a:xfrm>
            <a:off x="467360" y="1772920"/>
            <a:ext cx="8332470" cy="4754245"/>
          </a:xfrm>
          <a:prstGeom prst="rect">
            <a:avLst/>
          </a:prstGeom>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2685</Words>
  <Application>WPS 演示</Application>
  <PresentationFormat>全屏显示(4:3)</PresentationFormat>
  <Paragraphs>180</Paragraphs>
  <Slides>33</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Arial</vt:lpstr>
      <vt:lpstr>宋体</vt:lpstr>
      <vt:lpstr>Wingdings</vt:lpstr>
      <vt:lpstr>仿宋</vt:lpstr>
      <vt:lpstr>黑体</vt:lpstr>
      <vt:lpstr>微软雅黑</vt:lpstr>
      <vt:lpstr>等线</vt:lpstr>
      <vt:lpstr>Times New Roman</vt:lpstr>
      <vt:lpstr>微软雅黑 Light</vt:lpstr>
      <vt:lpstr>Arial Unicode MS</vt:lpstr>
      <vt:lpstr>Calibri</vt:lpstr>
      <vt:lpstr>华文琥珀</vt:lpstr>
      <vt:lpstr>默认设计模板</vt:lpstr>
      <vt:lpstr>沥青月度策略报告</vt:lpstr>
      <vt:lpstr>第一部分：观点概述</vt:lpstr>
      <vt:lpstr>PowerPoint 演示文稿</vt:lpstr>
      <vt:lpstr>PowerPoint 演示文稿</vt:lpstr>
      <vt:lpstr>第二部分：市场基本面情况</vt:lpstr>
      <vt:lpstr>2.1.1 炼厂总开工率较上周回升明显</vt:lpstr>
      <vt:lpstr>2.1.1 炼厂总开工率开始低于同期水平</vt:lpstr>
      <vt:lpstr>2.1.1样本统计周度产量累计同比增加15.5%</vt:lpstr>
      <vt:lpstr>2.1.2大基建需求端同比增速下滑</vt:lpstr>
      <vt:lpstr>2.1.3公路建设需求端增速较好，重点关注季节性需求节奏 </vt:lpstr>
      <vt:lpstr>2.1.3公路建设需求端增速环比增加，重点关注季节性需求节奏</vt:lpstr>
      <vt:lpstr>2.1.3工程端有延后效应，重点关注季节性需求节奏</vt:lpstr>
      <vt:lpstr>2.1.3公路需求端增速改善，重点关注季节性需求节奏 </vt:lpstr>
      <vt:lpstr>2.1.4库存量</vt:lpstr>
      <vt:lpstr>2.1.4总库存比</vt:lpstr>
      <vt:lpstr>2.1.4区域厂库库存比</vt:lpstr>
      <vt:lpstr>2.1.4区域社会库库存比</vt:lpstr>
      <vt:lpstr>2.1.5利润</vt:lpstr>
      <vt:lpstr>2.1.5利润</vt:lpstr>
      <vt:lpstr>第三部分：期现货市场行情回顾</vt:lpstr>
      <vt:lpstr>3.1  沥青期货价格走势</vt:lpstr>
      <vt:lpstr>3.2   主要交割区域的现货价格稳定</vt:lpstr>
      <vt:lpstr>3.3  地域价差低于华东山东两地运输成本，无法进行有效的库存转移</vt:lpstr>
      <vt:lpstr>3.4  本周06合约基差</vt:lpstr>
      <vt:lpstr>3.4  本周09合约基差</vt:lpstr>
      <vt:lpstr>3.4  本周12合约基差</vt:lpstr>
      <vt:lpstr>3.5  9-12价差环比变化14元/吨</vt:lpstr>
      <vt:lpstr>3.5  12-6价差环比变化了64元/吨</vt:lpstr>
      <vt:lpstr>3.6  沥青周度平衡表</vt:lpstr>
      <vt:lpstr>3.6  沥青月度平衡表</vt:lpstr>
      <vt:lpstr>谢  谢！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sjjl02</dc:creator>
  <cp:lastModifiedBy>同事王孝飞</cp:lastModifiedBy>
  <cp:revision>952</cp:revision>
  <cp:lastPrinted>2021-01-23T08:35:00Z</cp:lastPrinted>
  <dcterms:created xsi:type="dcterms:W3CDTF">2015-02-04T00:46:00Z</dcterms:created>
  <dcterms:modified xsi:type="dcterms:W3CDTF">2021-06-25T07:53:18Z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