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handoutMasterIdLst>
    <p:handoutMasterId r:id="rId37"/>
  </p:handoutMasterIdLst>
  <p:sldIdLst>
    <p:sldId id="259" r:id="rId3"/>
    <p:sldId id="477" r:id="rId4"/>
    <p:sldId id="479" r:id="rId5"/>
    <p:sldId id="272" r:id="rId6"/>
    <p:sldId id="279" r:id="rId7"/>
    <p:sldId id="307" r:id="rId8"/>
    <p:sldId id="552" r:id="rId9"/>
    <p:sldId id="553" r:id="rId10"/>
    <p:sldId id="554" r:id="rId11"/>
    <p:sldId id="638" r:id="rId12"/>
    <p:sldId id="599" r:id="rId13"/>
    <p:sldId id="600" r:id="rId14"/>
    <p:sldId id="555" r:id="rId15"/>
    <p:sldId id="563" r:id="rId16"/>
    <p:sldId id="557" r:id="rId17"/>
    <p:sldId id="556" r:id="rId18"/>
    <p:sldId id="559" r:id="rId19"/>
    <p:sldId id="562" r:id="rId20"/>
    <p:sldId id="578" r:id="rId21"/>
    <p:sldId id="558" r:id="rId22"/>
    <p:sldId id="278" r:id="rId23"/>
    <p:sldId id="284" r:id="rId24"/>
    <p:sldId id="287" r:id="rId25"/>
    <p:sldId id="306" r:id="rId26"/>
    <p:sldId id="329" r:id="rId27"/>
    <p:sldId id="622" r:id="rId28"/>
    <p:sldId id="621" r:id="rId29"/>
    <p:sldId id="589" r:id="rId30"/>
    <p:sldId id="289" r:id="rId31"/>
    <p:sldId id="593" r:id="rId32"/>
    <p:sldId id="630" r:id="rId33"/>
    <p:sldId id="478" r:id="rId35"/>
    <p:sldId id="550" r:id="rId36"/>
  </p:sldIdLst>
  <p:sldSz cx="9144000" cy="6858000" type="screen4x3"/>
  <p:notesSz cx="6858000" cy="994727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803"/>
    <a:srgbClr val="E1937B"/>
    <a:srgbClr val="89A4A7"/>
    <a:srgbClr val="E94E09"/>
    <a:srgbClr val="F39464"/>
    <a:srgbClr val="BD6935"/>
    <a:srgbClr val="F39A6E"/>
    <a:srgbClr val="6B6BCF"/>
    <a:srgbClr val="BDA1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26" autoAdjust="0"/>
    <p:restoredTop sz="94462" autoAdjust="0"/>
  </p:normalViewPr>
  <p:slideViewPr>
    <p:cSldViewPr>
      <p:cViewPr varScale="1">
        <p:scale>
          <a:sx n="116" d="100"/>
          <a:sy n="116" d="100"/>
        </p:scale>
        <p:origin x="978" y="90"/>
      </p:cViewPr>
      <p:guideLst>
        <p:guide orient="horz" pos="2159"/>
        <p:guide pos="29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2335" cy="497682"/>
          </a:xfrm>
          <a:prstGeom prst="rect">
            <a:avLst/>
          </a:prstGeom>
        </p:spPr>
        <p:txBody>
          <a:bodyPr vert="horz" lIns="91870" tIns="45935" rIns="91870" bIns="45935" rtlCol="0"/>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064" y="0"/>
            <a:ext cx="2972335" cy="497682"/>
          </a:xfrm>
          <a:prstGeom prst="rect">
            <a:avLst/>
          </a:prstGeom>
        </p:spPr>
        <p:txBody>
          <a:bodyPr vert="horz" lIns="91870" tIns="45935" rIns="91870" bIns="45935" rtlCol="0"/>
          <a:lstStyle>
            <a:lvl1pPr algn="r" eaLnBrk="1" hangingPunct="1">
              <a:defRPr sz="1200">
                <a:latin typeface="Arial" panose="020B0604020202020204" pitchFamily="34" charset="0"/>
                <a:ea typeface="宋体" panose="02010600030101010101" pitchFamily="2" charset="-122"/>
              </a:defRPr>
            </a:lvl1pPr>
          </a:lstStyle>
          <a:p>
            <a:pPr>
              <a:defRPr/>
            </a:pPr>
            <a:fld id="{B63DA383-210A-46F4-858B-7CB0707890A2}" type="datetimeFigureOut">
              <a:rPr lang="zh-CN" altLang="en-US"/>
            </a:fld>
            <a:endParaRPr lang="zh-CN" altLang="en-US"/>
          </a:p>
        </p:txBody>
      </p:sp>
      <p:sp>
        <p:nvSpPr>
          <p:cNvPr id="4" name="页脚占位符 3"/>
          <p:cNvSpPr>
            <a:spLocks noGrp="1"/>
          </p:cNvSpPr>
          <p:nvPr>
            <p:ph type="ftr" sz="quarter" idx="2"/>
          </p:nvPr>
        </p:nvSpPr>
        <p:spPr>
          <a:xfrm>
            <a:off x="0" y="9448003"/>
            <a:ext cx="2972335" cy="497682"/>
          </a:xfrm>
          <a:prstGeom prst="rect">
            <a:avLst/>
          </a:prstGeom>
        </p:spPr>
        <p:txBody>
          <a:bodyPr vert="horz" lIns="91870" tIns="45935" rIns="91870" bIns="45935" rtlCol="0" anchor="b"/>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064" y="9448003"/>
            <a:ext cx="2972335" cy="497682"/>
          </a:xfrm>
          <a:prstGeom prst="rect">
            <a:avLst/>
          </a:prstGeom>
        </p:spPr>
        <p:txBody>
          <a:bodyPr vert="horz" wrap="square" lIns="91870" tIns="45935" rIns="91870" bIns="45935" numCol="1" anchor="b" anchorCtr="0" compatLnSpc="1"/>
          <a:lstStyle>
            <a:lvl1pPr algn="r" eaLnBrk="1" hangingPunct="1">
              <a:defRPr sz="1200"/>
            </a:lvl1pPr>
          </a:lstStyle>
          <a:p>
            <a:pPr>
              <a:defRPr/>
            </a:pPr>
            <a:fld id="{A43131D1-33E7-4063-99AF-F5A37D6F771A}"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2335" cy="497682"/>
          </a:xfrm>
          <a:prstGeom prst="rect">
            <a:avLst/>
          </a:prstGeom>
        </p:spPr>
        <p:txBody>
          <a:bodyPr vert="horz" lIns="91870" tIns="45935" rIns="91870" bIns="45935" rtlCol="0"/>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064" y="0"/>
            <a:ext cx="2972335" cy="497682"/>
          </a:xfrm>
          <a:prstGeom prst="rect">
            <a:avLst/>
          </a:prstGeom>
        </p:spPr>
        <p:txBody>
          <a:bodyPr vert="horz" lIns="91870" tIns="45935" rIns="91870" bIns="45935" rtlCol="0"/>
          <a:lstStyle>
            <a:lvl1pPr algn="r" eaLnBrk="1" hangingPunct="1">
              <a:defRPr sz="1200">
                <a:latin typeface="Arial" panose="020B0604020202020204" pitchFamily="34" charset="0"/>
                <a:ea typeface="宋体" panose="02010600030101010101" pitchFamily="2" charset="-122"/>
              </a:defRPr>
            </a:lvl1pPr>
          </a:lstStyle>
          <a:p>
            <a:pPr>
              <a:defRPr/>
            </a:pPr>
            <a:fld id="{7F6463BE-B426-40A3-BDB2-DE0B5B1CE6EC}" type="datetimeFigureOut">
              <a:rPr lang="zh-CN" altLang="en-US"/>
            </a:fld>
            <a:endParaRPr lang="zh-CN" altLang="en-US"/>
          </a:p>
        </p:txBody>
      </p:sp>
      <p:sp>
        <p:nvSpPr>
          <p:cNvPr id="4" name="幻灯片图像占位符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1870" tIns="45935" rIns="91870" bIns="45935" rtlCol="0" anchor="ctr"/>
          <a:lstStyle/>
          <a:p>
            <a:pPr lvl="0"/>
            <a:endParaRPr lang="zh-CN" altLang="en-US" noProof="0"/>
          </a:p>
        </p:txBody>
      </p:sp>
      <p:sp>
        <p:nvSpPr>
          <p:cNvPr id="5" name="备注占位符 4"/>
          <p:cNvSpPr>
            <a:spLocks noGrp="1"/>
          </p:cNvSpPr>
          <p:nvPr>
            <p:ph type="body" sz="quarter" idx="3"/>
          </p:nvPr>
        </p:nvSpPr>
        <p:spPr>
          <a:xfrm>
            <a:off x="685800" y="4725592"/>
            <a:ext cx="5486400" cy="4475956"/>
          </a:xfrm>
          <a:prstGeom prst="rect">
            <a:avLst/>
          </a:prstGeom>
        </p:spPr>
        <p:txBody>
          <a:bodyPr vert="horz" wrap="square" lIns="91870" tIns="45935" rIns="91870" bIns="45935" numCol="1" anchor="t" anchorCtr="0" compatLnSpc="1">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9448003"/>
            <a:ext cx="2972335" cy="497682"/>
          </a:xfrm>
          <a:prstGeom prst="rect">
            <a:avLst/>
          </a:prstGeom>
        </p:spPr>
        <p:txBody>
          <a:bodyPr vert="horz" lIns="91870" tIns="45935" rIns="91870" bIns="45935" rtlCol="0" anchor="b"/>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064" y="9448003"/>
            <a:ext cx="2972335" cy="497682"/>
          </a:xfrm>
          <a:prstGeom prst="rect">
            <a:avLst/>
          </a:prstGeom>
        </p:spPr>
        <p:txBody>
          <a:bodyPr vert="horz" wrap="square" lIns="91870" tIns="45935" rIns="91870" bIns="45935" numCol="1" anchor="b" anchorCtr="0" compatLnSpc="1"/>
          <a:lstStyle>
            <a:lvl1pPr algn="r" eaLnBrk="1" hangingPunct="1">
              <a:defRPr sz="1200"/>
            </a:lvl1pPr>
          </a:lstStyle>
          <a:p>
            <a:pPr>
              <a:defRPr/>
            </a:pPr>
            <a:fld id="{00DF6A09-F59B-40EE-A423-4F971E0666F3}"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kern="1200" dirty="0">
              <a:solidFill>
                <a:srgbClr val="EF6803"/>
              </a:solidFill>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xfrm>
            <a:off x="6444208" y="6015427"/>
            <a:ext cx="2133600" cy="476250"/>
          </a:xfrm>
          <a:prstGeom prst="rect">
            <a:avLst/>
          </a:prstGeom>
        </p:spPr>
        <p:txBody>
          <a:bodyPr/>
          <a:lstStyle>
            <a:lvl1pPr>
              <a:defRPr/>
            </a:lvl1pPr>
          </a:lstStyle>
          <a:p>
            <a:pPr>
              <a:defRPr/>
            </a:pPr>
            <a:fld id="{190BB9C5-3DA1-4965-8498-88EF8A22A6E7}" type="slidenum">
              <a:rPr lang="zh-CN" altLang="zh-CN"/>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712"/>
            <a:ext cx="8229600" cy="436910"/>
          </a:xfrm>
        </p:spPr>
        <p:txBody>
          <a:bodyPr/>
          <a:lstStyle>
            <a:lvl1pPr algn="l">
              <a:defRPr sz="2300">
                <a:solidFill>
                  <a:srgbClr val="EF6803"/>
                </a:solidFill>
                <a:latin typeface="黑体" panose="02010609060101010101" pitchFamily="49" charset="-122"/>
                <a:ea typeface="黑体" panose="02010609060101010101" pitchFamily="49"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457200" y="1340768"/>
            <a:ext cx="8229600" cy="4641379"/>
          </a:xfrm>
        </p:spPr>
        <p:txBody>
          <a:bodyPr/>
          <a:lstStyle>
            <a:lvl1pPr>
              <a:buFont typeface="Wingdings" panose="05000000000000000000" pitchFamily="2" charset="2"/>
              <a:buChar char="Ø"/>
              <a:defRPr sz="1800">
                <a:solidFill>
                  <a:schemeClr val="tx1">
                    <a:lumMod val="75000"/>
                    <a:lumOff val="25000"/>
                  </a:schemeClr>
                </a:solidFill>
                <a:latin typeface="黑体" panose="02010609060101010101" pitchFamily="49" charset="-122"/>
                <a:ea typeface="黑体" panose="02010609060101010101" pitchFamily="49" charset="-122"/>
              </a:defRPr>
            </a:lvl1pPr>
            <a:lvl2pPr>
              <a:defRPr sz="1800">
                <a:solidFill>
                  <a:schemeClr val="tx1">
                    <a:lumMod val="75000"/>
                    <a:lumOff val="25000"/>
                  </a:schemeClr>
                </a:solidFill>
                <a:latin typeface="黑体" panose="02010609060101010101" pitchFamily="49" charset="-122"/>
                <a:ea typeface="黑体" panose="02010609060101010101" pitchFamily="49" charset="-122"/>
              </a:defRPr>
            </a:lvl2pPr>
            <a:lvl3pPr>
              <a:buFont typeface="Wingdings" panose="05000000000000000000" pitchFamily="2" charset="2"/>
              <a:buChar char="Ø"/>
              <a:defRPr sz="1800">
                <a:solidFill>
                  <a:schemeClr val="tx1">
                    <a:lumMod val="75000"/>
                    <a:lumOff val="25000"/>
                  </a:schemeClr>
                </a:solidFill>
                <a:latin typeface="黑体" panose="02010609060101010101" pitchFamily="49" charset="-122"/>
                <a:ea typeface="黑体" panose="02010609060101010101" pitchFamily="49" charset="-122"/>
              </a:defRPr>
            </a:lvl3pPr>
            <a:lvl4pPr>
              <a:defRPr sz="1800">
                <a:solidFill>
                  <a:schemeClr val="tx1">
                    <a:lumMod val="75000"/>
                    <a:lumOff val="25000"/>
                  </a:schemeClr>
                </a:solidFill>
                <a:latin typeface="黑体" panose="02010609060101010101" pitchFamily="49" charset="-122"/>
                <a:ea typeface="黑体" panose="02010609060101010101" pitchFamily="49" charset="-122"/>
              </a:defRPr>
            </a:lvl4pPr>
            <a:lvl5pPr>
              <a:defRPr sz="18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7" name="文本框 6"/>
          <p:cNvSpPr txBox="1"/>
          <p:nvPr userDrawn="1"/>
        </p:nvSpPr>
        <p:spPr>
          <a:xfrm>
            <a:off x="6444208" y="6627176"/>
            <a:ext cx="2483768"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1000" dirty="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Wind</a:t>
            </a:r>
            <a:r>
              <a:rPr lang="zh-CN" altLang="en-US" sz="1000" dirty="0">
                <a:latin typeface="仿宋" panose="02010609060101010101" pitchFamily="49" charset="-122"/>
                <a:ea typeface="仿宋" panose="02010609060101010101" pitchFamily="49" charset="-122"/>
              </a:rPr>
              <a:t>、山金期货投资咨询部</a:t>
            </a:r>
            <a:endParaRPr lang="zh-CN" altLang="zh-CN" sz="1000" dirty="0">
              <a:latin typeface="仿宋" panose="02010609060101010101" pitchFamily="49" charset="-122"/>
              <a:ea typeface="仿宋" panose="02010609060101010101"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9FDC223-1CA7-4127-BB72-158CEF553C88}" type="slidenum">
              <a:rPr lang="zh-CN" altLang="zh-CN"/>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836712"/>
            <a:ext cx="8229600" cy="576064"/>
          </a:xfrm>
        </p:spPr>
        <p:txBody>
          <a:bodyPr/>
          <a:lstStyle>
            <a:lvl1pPr algn="l">
              <a:defRPr sz="2400"/>
            </a:lvl1pPr>
          </a:lstStyle>
          <a:p>
            <a:r>
              <a:rPr lang="zh-CN" altLang="en-US" dirty="0"/>
              <a:t>单击此处编辑母版标题样式</a:t>
            </a:r>
            <a:endParaRPr lang="zh-CN" altLang="en-US" dirty="0"/>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8291" y="841297"/>
            <a:ext cx="82296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dirty="0"/>
              <a:t>单击此处编辑母版标题样式</a:t>
            </a:r>
            <a:endParaRPr lang="zh-CN" altLang="zh-CN" dirty="0"/>
          </a:p>
        </p:txBody>
      </p:sp>
      <p:sp>
        <p:nvSpPr>
          <p:cNvPr id="1027" name="Rectangle 3"/>
          <p:cNvSpPr>
            <a:spLocks noGrp="1" noChangeArrowheads="1"/>
          </p:cNvSpPr>
          <p:nvPr>
            <p:ph type="body" idx="1"/>
          </p:nvPr>
        </p:nvSpPr>
        <p:spPr bwMode="auto">
          <a:xfrm>
            <a:off x="457200" y="1379909"/>
            <a:ext cx="8229600" cy="464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ea typeface="宋体" panose="02010600030101010101" pitchFamily="2" charset="-122"/>
              </a:defRPr>
            </a:lvl1pPr>
          </a:lstStyle>
          <a:p>
            <a:pPr>
              <a:defRPr/>
            </a:pPr>
            <a:endParaRPr lang="zh-CN" altLang="zh-CN"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ea typeface="宋体" panose="02010600030101010101" pitchFamily="2" charset="-122"/>
              </a:defRPr>
            </a:lvl1pPr>
          </a:lstStyle>
          <a:p>
            <a:pPr>
              <a:defRPr/>
            </a:pPr>
            <a:endParaRPr lang="zh-CN" altLang="zh-CN"/>
          </a:p>
        </p:txBody>
      </p:sp>
      <p:sp>
        <p:nvSpPr>
          <p:cNvPr id="7" name="Rectangle 6"/>
          <p:cNvSpPr>
            <a:spLocks noGrp="1" noChangeArrowheads="1"/>
          </p:cNvSpPr>
          <p:nvPr>
            <p:ph type="sldNum" sz="quarter" idx="4"/>
          </p:nvPr>
        </p:nvSpPr>
        <p:spPr>
          <a:xfrm>
            <a:off x="7092280" y="6245225"/>
            <a:ext cx="1738536" cy="476250"/>
          </a:xfrm>
          <a:prstGeom prst="rect">
            <a:avLst/>
          </a:prstGeom>
        </p:spPr>
        <p:txBody>
          <a:bodyPr/>
          <a:lstStyle>
            <a:lvl1pPr>
              <a:defRPr sz="1100">
                <a:latin typeface="仿宋" panose="02010609060101010101" pitchFamily="49" charset="-122"/>
                <a:ea typeface="仿宋" panose="02010609060101010101" pitchFamily="49" charset="-122"/>
              </a:defRPr>
            </a:lvl1pPr>
          </a:lstStyle>
          <a:p>
            <a:pPr algn="r">
              <a:defRPr/>
            </a:pPr>
            <a:endParaRPr lang="zh-CN"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rtl="0" eaLnBrk="0" fontAlgn="base" hangingPunct="0">
        <a:spcBef>
          <a:spcPct val="0"/>
        </a:spcBef>
        <a:spcAft>
          <a:spcPct val="0"/>
        </a:spcAft>
        <a:defRPr sz="2300">
          <a:solidFill>
            <a:srgbClr val="EF6803"/>
          </a:solidFill>
          <a:latin typeface="黑体" panose="02010609060101010101" pitchFamily="49" charset="-122"/>
          <a:ea typeface="黑体" panose="02010609060101010101" pitchFamily="49"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2000">
          <a:solidFill>
            <a:schemeClr val="tx1">
              <a:lumMod val="75000"/>
              <a:lumOff val="25000"/>
            </a:schemeClr>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lumMod val="75000"/>
              <a:lumOff val="25000"/>
            </a:schemeClr>
          </a:solidFill>
          <a:latin typeface="+mn-lt"/>
          <a:ea typeface="+mn-ea"/>
        </a:defRPr>
      </a:lvl2pPr>
      <a:lvl3pPr marL="1143000" indent="-228600" algn="l" rtl="0" eaLnBrk="0" fontAlgn="base" hangingPunct="0">
        <a:spcBef>
          <a:spcPct val="20000"/>
        </a:spcBef>
        <a:spcAft>
          <a:spcPct val="0"/>
        </a:spcAft>
        <a:buChar char="•"/>
        <a:defRPr sz="2000">
          <a:solidFill>
            <a:schemeClr val="tx1">
              <a:lumMod val="75000"/>
              <a:lumOff val="25000"/>
            </a:schemeClr>
          </a:solidFill>
          <a:latin typeface="+mn-lt"/>
          <a:ea typeface="+mn-ea"/>
        </a:defRPr>
      </a:lvl3pPr>
      <a:lvl4pPr marL="1600200" indent="-228600" algn="l" rtl="0" eaLnBrk="0" fontAlgn="base" hangingPunct="0">
        <a:spcBef>
          <a:spcPct val="20000"/>
        </a:spcBef>
        <a:spcAft>
          <a:spcPct val="0"/>
        </a:spcAft>
        <a:buChar char="–"/>
        <a:defRPr sz="2000">
          <a:solidFill>
            <a:schemeClr val="tx1">
              <a:lumMod val="75000"/>
              <a:lumOff val="25000"/>
            </a:schemeClr>
          </a:solidFill>
          <a:latin typeface="+mn-lt"/>
          <a:ea typeface="+mn-ea"/>
        </a:defRPr>
      </a:lvl4pPr>
      <a:lvl5pPr marL="2057400" indent="-228600" algn="l" rtl="0" eaLnBrk="0" fontAlgn="base" hangingPunct="0">
        <a:spcBef>
          <a:spcPct val="20000"/>
        </a:spcBef>
        <a:spcAft>
          <a:spcPct val="0"/>
        </a:spcAft>
        <a:buChar char="»"/>
        <a:defRPr sz="2000">
          <a:solidFill>
            <a:schemeClr val="tx1">
              <a:lumMod val="75000"/>
              <a:lumOff val="25000"/>
            </a:schemeClr>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a:spLocks noGrp="1" noChangeArrowheads="1"/>
          </p:cNvSpPr>
          <p:nvPr>
            <p:ph type="ctrTitle"/>
          </p:nvPr>
        </p:nvSpPr>
        <p:spPr>
          <a:xfrm>
            <a:off x="395288" y="2081688"/>
            <a:ext cx="8569200" cy="645160"/>
          </a:xfrm>
          <a:ln>
            <a:miter/>
          </a:ln>
        </p:spPr>
        <p:txBody>
          <a:bodyPr wrap="square">
            <a:spAutoFit/>
          </a:bodyPr>
          <a:lstStyle/>
          <a:p>
            <a:pPr algn="ctr">
              <a:defRPr/>
            </a:pPr>
            <a:r>
              <a:rPr lang="zh-CN" altLang="en-US" sz="3600" b="1" kern="1200" dirty="0">
                <a:solidFill>
                  <a:srgbClr val="EF6803"/>
                </a:solidFill>
                <a:latin typeface="+mn-ea"/>
                <a:ea typeface="+mn-ea"/>
                <a:cs typeface="+mn-cs"/>
                <a:sym typeface="黑体" panose="02010609060101010101" pitchFamily="49" charset="-122"/>
              </a:rPr>
              <a:t>沥青周度策略报告</a:t>
            </a:r>
            <a:endParaRPr lang="en-US" sz="3600" b="1" kern="1200" dirty="0">
              <a:solidFill>
                <a:srgbClr val="EF6803"/>
              </a:solidFill>
              <a:latin typeface="+mn-ea"/>
              <a:ea typeface="+mn-ea"/>
              <a:cs typeface="+mn-cs"/>
              <a:sym typeface="黑体" panose="02010609060101010101" pitchFamily="49" charset="-122"/>
            </a:endParaRPr>
          </a:p>
        </p:txBody>
      </p:sp>
      <p:grpSp>
        <p:nvGrpSpPr>
          <p:cNvPr id="3" name="组合 2"/>
          <p:cNvGrpSpPr/>
          <p:nvPr/>
        </p:nvGrpSpPr>
        <p:grpSpPr>
          <a:xfrm>
            <a:off x="3023803" y="5445224"/>
            <a:ext cx="3312169" cy="746358"/>
            <a:chOff x="3059832" y="4857931"/>
            <a:chExt cx="3312169" cy="746358"/>
          </a:xfrm>
        </p:grpSpPr>
        <p:sp>
          <p:nvSpPr>
            <p:cNvPr id="4099" name="矩形 2"/>
            <p:cNvSpPr>
              <a:spLocks noChangeArrowheads="1"/>
            </p:cNvSpPr>
            <p:nvPr/>
          </p:nvSpPr>
          <p:spPr bwMode="auto">
            <a:xfrm>
              <a:off x="3707904" y="4857931"/>
              <a:ext cx="2664097"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dirty="0">
                  <a:solidFill>
                    <a:srgbClr val="EF6803"/>
                  </a:solidFill>
                  <a:latin typeface="微软雅黑" panose="020B0503020204020204" charset="-122"/>
                  <a:ea typeface="微软雅黑" panose="020B0503020204020204" charset="-122"/>
                  <a:cs typeface="微软雅黑" panose="020B0503020204020204" charset="-122"/>
                  <a:sym typeface="黑体" panose="02010609060101010101" pitchFamily="49" charset="-122"/>
                </a:rPr>
                <a:t>山金期货有限公司</a:t>
              </a:r>
              <a:endParaRPr lang="en-US" altLang="zh-CN" sz="2400" b="1" dirty="0">
                <a:solidFill>
                  <a:srgbClr val="EF6803"/>
                </a:solidFill>
                <a:latin typeface="微软雅黑" panose="020B0503020204020204" charset="-122"/>
                <a:ea typeface="微软雅黑" panose="020B0503020204020204" charset="-122"/>
                <a:cs typeface="微软雅黑" panose="020B0503020204020204" charset="-122"/>
                <a:sym typeface="黑体" panose="02010609060101010101" pitchFamily="49" charset="-122"/>
              </a:endParaRPr>
            </a:p>
            <a:p>
              <a:pPr algn="ctr" eaLnBrk="1" hangingPunct="1">
                <a:spcBef>
                  <a:spcPts val="400"/>
                </a:spcBef>
                <a:buFontTx/>
                <a:buNone/>
              </a:pPr>
              <a:r>
                <a:rPr lang="en-US" altLang="zh-CN" sz="1350" b="1" dirty="0">
                  <a:solidFill>
                    <a:srgbClr val="EF6803"/>
                  </a:solidFill>
                  <a:latin typeface="微软雅黑" panose="020B0503020204020204" charset="-122"/>
                  <a:ea typeface="微软雅黑" panose="020B0503020204020204" charset="-122"/>
                  <a:cs typeface="微软雅黑" panose="020B0503020204020204" charset="-122"/>
                  <a:sym typeface="黑体" panose="02010609060101010101" pitchFamily="49" charset="-122"/>
                </a:rPr>
                <a:t>SHANDONG GOLD FUTURES</a:t>
              </a:r>
              <a:endParaRPr lang="zh-CN" altLang="en-US" sz="1350" b="1" dirty="0">
                <a:solidFill>
                  <a:srgbClr val="EF6803"/>
                </a:solidFill>
                <a:latin typeface="微软雅黑" panose="020B0503020204020204" charset="-122"/>
                <a:ea typeface="微软雅黑" panose="020B0503020204020204" charset="-122"/>
                <a:cs typeface="微软雅黑" panose="020B0503020204020204" charset="-122"/>
                <a:sym typeface="黑体" panose="02010609060101010101" pitchFamily="49" charset="-122"/>
              </a:endParaRPr>
            </a:p>
          </p:txBody>
        </p:sp>
        <p:pic>
          <p:nvPicPr>
            <p:cNvPr id="4101" name="Picture 12" descr="jtb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059832" y="4916785"/>
              <a:ext cx="5762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文本框 3"/>
          <p:cNvSpPr txBox="1"/>
          <p:nvPr/>
        </p:nvSpPr>
        <p:spPr>
          <a:xfrm>
            <a:off x="3626864" y="3573016"/>
            <a:ext cx="1890272" cy="460375"/>
          </a:xfrm>
          <a:prstGeom prst="rect">
            <a:avLst/>
          </a:prstGeom>
          <a:noFill/>
        </p:spPr>
        <p:txBody>
          <a:bodyPr wrap="square" rtlCol="0">
            <a:spAutoFit/>
          </a:bodyPr>
          <a:lstStyle/>
          <a:p>
            <a:r>
              <a:rPr lang="en-US" altLang="zh-CN" sz="2400" dirty="0">
                <a:solidFill>
                  <a:srgbClr val="EF6803"/>
                </a:solidFill>
                <a:latin typeface="+mj-ea"/>
                <a:ea typeface="+mj-ea"/>
              </a:rPr>
              <a:t>2021.07.23</a:t>
            </a:r>
            <a:endParaRPr lang="en-US" altLang="zh-CN" sz="2400" dirty="0">
              <a:solidFill>
                <a:srgbClr val="EF6803"/>
              </a:solidFill>
              <a:latin typeface="+mj-ea"/>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559165" cy="436880"/>
          </a:xfrm>
        </p:spPr>
        <p:txBody>
          <a:bodyPr>
            <a:normAutofit fontScale="90000"/>
          </a:bodyPr>
          <a:lstStyle/>
          <a:p>
            <a:r>
              <a:rPr lang="en-US" altLang="zh-CN" dirty="0"/>
              <a:t>2.1.2</a:t>
            </a:r>
            <a:r>
              <a:rPr lang="zh-CN" altLang="en-US" dirty="0"/>
              <a:t>大基建</a:t>
            </a:r>
            <a:r>
              <a:rPr lang="zh-CN" altLang="en-US" dirty="0">
                <a:sym typeface="+mn-ea"/>
              </a:rPr>
              <a:t>需求端同比增速下滑</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en-US" dirty="0">
                <a:sym typeface="+mn-ea"/>
              </a:rPr>
              <a:t>2021</a:t>
            </a:r>
            <a:r>
              <a:rPr lang="zh-CN" altLang="en-US" dirty="0">
                <a:sym typeface="+mn-ea"/>
              </a:rPr>
              <a:t>年</a:t>
            </a:r>
            <a:r>
              <a:rPr lang="en-US" altLang="zh-CN" dirty="0">
                <a:sym typeface="+mn-ea"/>
              </a:rPr>
              <a:t>1-7</a:t>
            </a:r>
            <a:r>
              <a:rPr lang="zh-CN" altLang="en-US" dirty="0">
                <a:sym typeface="+mn-ea"/>
              </a:rPr>
              <a:t>月</a:t>
            </a:r>
            <a:r>
              <a:rPr lang="en-US" altLang="zh-CN" dirty="0">
                <a:sym typeface="+mn-ea"/>
              </a:rPr>
              <a:t>SHIBOR</a:t>
            </a:r>
            <a:r>
              <a:rPr lang="zh-CN" altLang="en-US" dirty="0">
                <a:sym typeface="+mn-ea"/>
              </a:rPr>
              <a:t>利率均值高于</a:t>
            </a:r>
            <a:r>
              <a:rPr lang="en-US" altLang="zh-CN" dirty="0">
                <a:sym typeface="+mn-ea"/>
              </a:rPr>
              <a:t>2020</a:t>
            </a:r>
            <a:r>
              <a:rPr lang="zh-CN" altLang="en-US" dirty="0">
                <a:sym typeface="+mn-ea"/>
              </a:rPr>
              <a:t>年同期</a:t>
            </a:r>
            <a:endParaRPr lang="zh-CN" altLang="en-US" dirty="0">
              <a:sym typeface="+mn-ea"/>
            </a:endParaRPr>
          </a:p>
        </p:txBody>
      </p:sp>
      <p:pic>
        <p:nvPicPr>
          <p:cNvPr id="4" name="图片 3"/>
          <p:cNvPicPr>
            <a:picLocks noChangeAspect="1"/>
          </p:cNvPicPr>
          <p:nvPr/>
        </p:nvPicPr>
        <p:blipFill>
          <a:blip r:embed="rId1"/>
          <a:stretch>
            <a:fillRect/>
          </a:stretch>
        </p:blipFill>
        <p:spPr>
          <a:xfrm>
            <a:off x="395605" y="1633220"/>
            <a:ext cx="8562340" cy="50584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360" y="980440"/>
            <a:ext cx="8407400" cy="338455"/>
          </a:xfrm>
        </p:spPr>
        <p:txBody>
          <a:bodyPr>
            <a:normAutofit fontScale="90000"/>
          </a:bodyPr>
          <a:lstStyle/>
          <a:p>
            <a:r>
              <a:rPr lang="en-US" altLang="zh-CN" dirty="0"/>
              <a:t>2.1.3</a:t>
            </a:r>
            <a:r>
              <a:rPr lang="zh-CN" altLang="en-US" dirty="0"/>
              <a:t>公路建设</a:t>
            </a:r>
            <a:r>
              <a:rPr lang="zh-CN" altLang="en-US" dirty="0">
                <a:sym typeface="+mn-ea"/>
              </a:rPr>
              <a:t>需求端增速较好，重点关注季节性需求节奏</a:t>
            </a:r>
            <a:br>
              <a:rPr lang="zh-CN" altLang="en-US" dirty="0"/>
            </a:b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altLang="en-US" dirty="0">
                <a:sym typeface="+mn-ea"/>
              </a:rPr>
              <a:t>单项上</a:t>
            </a:r>
            <a:r>
              <a:rPr lang="en-US" altLang="zh-CN" dirty="0">
                <a:sym typeface="+mn-ea"/>
              </a:rPr>
              <a:t>1-5</a:t>
            </a:r>
            <a:r>
              <a:rPr lang="zh-CN" altLang="en-US" dirty="0">
                <a:sym typeface="+mn-ea"/>
              </a:rPr>
              <a:t>月全国道路固定资产投资增速较好，累积同比增速</a:t>
            </a:r>
            <a:r>
              <a:rPr lang="en-US" altLang="zh-CN" dirty="0">
                <a:sym typeface="+mn-ea"/>
              </a:rPr>
              <a:t>20.62%</a:t>
            </a:r>
            <a:endParaRPr lang="en-US" altLang="zh-CN" dirty="0">
              <a:sym typeface="+mn-ea"/>
            </a:endParaRPr>
          </a:p>
        </p:txBody>
      </p:sp>
      <p:pic>
        <p:nvPicPr>
          <p:cNvPr id="4" name="图片 3"/>
          <p:cNvPicPr>
            <a:picLocks noChangeAspect="1"/>
          </p:cNvPicPr>
          <p:nvPr/>
        </p:nvPicPr>
        <p:blipFill>
          <a:blip r:embed="rId1"/>
          <a:stretch>
            <a:fillRect/>
          </a:stretch>
        </p:blipFill>
        <p:spPr>
          <a:xfrm>
            <a:off x="395605" y="1713865"/>
            <a:ext cx="8442960" cy="4572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2.1.3</a:t>
            </a:r>
            <a:r>
              <a:rPr lang="zh-CN" altLang="en-US" dirty="0"/>
              <a:t>公路建设</a:t>
            </a:r>
            <a:r>
              <a:rPr lang="zh-CN" altLang="en-US" dirty="0">
                <a:sym typeface="+mn-ea"/>
              </a:rPr>
              <a:t>需求端增速环比增加，重点关注季节性需求节奏</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altLang="en-US" dirty="0">
                <a:sym typeface="+mn-ea"/>
              </a:rPr>
              <a:t>分区域看西部区域公路道路投资总量以及增速都更大</a:t>
            </a:r>
            <a:endParaRPr lang="zh-CN" altLang="en-US" dirty="0">
              <a:sym typeface="+mn-ea"/>
            </a:endParaRPr>
          </a:p>
        </p:txBody>
      </p:sp>
      <p:pic>
        <p:nvPicPr>
          <p:cNvPr id="6" name="图片 5"/>
          <p:cNvPicPr>
            <a:picLocks noChangeAspect="1"/>
          </p:cNvPicPr>
          <p:nvPr/>
        </p:nvPicPr>
        <p:blipFill>
          <a:blip r:embed="rId1"/>
          <a:stretch>
            <a:fillRect/>
          </a:stretch>
        </p:blipFill>
        <p:spPr>
          <a:xfrm>
            <a:off x="35560" y="1628775"/>
            <a:ext cx="4350385" cy="2653030"/>
          </a:xfrm>
          <a:prstGeom prst="rect">
            <a:avLst/>
          </a:prstGeom>
        </p:spPr>
      </p:pic>
      <p:pic>
        <p:nvPicPr>
          <p:cNvPr id="7" name="图片 6"/>
          <p:cNvPicPr>
            <a:picLocks noChangeAspect="1"/>
          </p:cNvPicPr>
          <p:nvPr/>
        </p:nvPicPr>
        <p:blipFill>
          <a:blip r:embed="rId2"/>
          <a:stretch>
            <a:fillRect/>
          </a:stretch>
        </p:blipFill>
        <p:spPr>
          <a:xfrm>
            <a:off x="4415155" y="1701165"/>
            <a:ext cx="4639310" cy="2596515"/>
          </a:xfrm>
          <a:prstGeom prst="rect">
            <a:avLst/>
          </a:prstGeom>
        </p:spPr>
      </p:pic>
      <p:pic>
        <p:nvPicPr>
          <p:cNvPr id="8" name="图片 7"/>
          <p:cNvPicPr>
            <a:picLocks noChangeAspect="1"/>
          </p:cNvPicPr>
          <p:nvPr/>
        </p:nvPicPr>
        <p:blipFill>
          <a:blip r:embed="rId3"/>
          <a:stretch>
            <a:fillRect/>
          </a:stretch>
        </p:blipFill>
        <p:spPr>
          <a:xfrm>
            <a:off x="35560" y="4281805"/>
            <a:ext cx="7229475" cy="24041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85" y="871855"/>
            <a:ext cx="8693785" cy="436880"/>
          </a:xfrm>
        </p:spPr>
        <p:txBody>
          <a:bodyPr>
            <a:normAutofit fontScale="90000"/>
          </a:bodyPr>
          <a:lstStyle/>
          <a:p>
            <a:r>
              <a:rPr lang="en-US" altLang="zh-CN" dirty="0"/>
              <a:t>2.1.3</a:t>
            </a:r>
            <a:r>
              <a:rPr lang="zh-CN" altLang="en-US" dirty="0"/>
              <a:t>工程端重点关注季节性需求节奏</a:t>
            </a:r>
            <a:endParaRPr lang="zh-CN" altLang="en-US" dirty="0"/>
          </a:p>
        </p:txBody>
      </p:sp>
      <p:sp>
        <p:nvSpPr>
          <p:cNvPr id="14" name="内容占位符 2"/>
          <p:cNvSpPr>
            <a:spLocks noGrp="1"/>
          </p:cNvSpPr>
          <p:nvPr>
            <p:ph idx="1"/>
          </p:nvPr>
        </p:nvSpPr>
        <p:spPr>
          <a:xfrm>
            <a:off x="250825" y="1279525"/>
            <a:ext cx="8795385" cy="648335"/>
          </a:xfrm>
        </p:spPr>
        <p:txBody>
          <a:bodyPr/>
          <a:lstStyle/>
          <a:p>
            <a:r>
              <a:rPr lang="zh-CN" dirty="0">
                <a:sym typeface="+mn-ea"/>
              </a:rPr>
              <a:t>表征实时需求量的机械活动数据显示基建活动小幅度回升较多。</a:t>
            </a:r>
            <a:endParaRPr lang="en-US" altLang="zh-CN" dirty="0">
              <a:sym typeface="+mn-ea"/>
            </a:endParaRPr>
          </a:p>
        </p:txBody>
      </p:sp>
      <p:pic>
        <p:nvPicPr>
          <p:cNvPr id="4" name="图片 3"/>
          <p:cNvPicPr>
            <a:picLocks noChangeAspect="1"/>
          </p:cNvPicPr>
          <p:nvPr/>
        </p:nvPicPr>
        <p:blipFill>
          <a:blip r:embed="rId1"/>
          <a:stretch>
            <a:fillRect/>
          </a:stretch>
        </p:blipFill>
        <p:spPr>
          <a:xfrm>
            <a:off x="248285" y="1988820"/>
            <a:ext cx="8679815" cy="45364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 y="957580"/>
            <a:ext cx="9056370" cy="351155"/>
          </a:xfrm>
        </p:spPr>
        <p:txBody>
          <a:bodyPr>
            <a:normAutofit fontScale="90000"/>
          </a:bodyPr>
          <a:lstStyle/>
          <a:p>
            <a:r>
              <a:rPr lang="en-US" altLang="zh-CN" dirty="0"/>
              <a:t>2.1.3</a:t>
            </a:r>
            <a:r>
              <a:rPr lang="zh-CN" altLang="en-US" dirty="0"/>
              <a:t>公路需求端增速改善，</a:t>
            </a:r>
            <a:r>
              <a:rPr lang="zh-CN" altLang="en-US" dirty="0">
                <a:sym typeface="+mn-ea"/>
              </a:rPr>
              <a:t>重点关注季节性需求节奏</a:t>
            </a:r>
            <a:br>
              <a:rPr lang="zh-CN" altLang="en-US" dirty="0"/>
            </a:b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月度机械数据</a:t>
            </a:r>
            <a:endParaRPr lang="zh-CN" dirty="0">
              <a:sym typeface="+mn-ea"/>
            </a:endParaRPr>
          </a:p>
        </p:txBody>
      </p:sp>
      <p:pic>
        <p:nvPicPr>
          <p:cNvPr id="5" name="图片 4"/>
          <p:cNvPicPr>
            <a:picLocks noChangeAspect="1"/>
          </p:cNvPicPr>
          <p:nvPr/>
        </p:nvPicPr>
        <p:blipFill>
          <a:blip r:embed="rId1"/>
          <a:stretch>
            <a:fillRect/>
          </a:stretch>
        </p:blipFill>
        <p:spPr>
          <a:xfrm>
            <a:off x="137160" y="1628775"/>
            <a:ext cx="8901430" cy="2435860"/>
          </a:xfrm>
          <a:prstGeom prst="rect">
            <a:avLst/>
          </a:prstGeom>
        </p:spPr>
      </p:pic>
      <p:pic>
        <p:nvPicPr>
          <p:cNvPr id="6" name="图片 5"/>
          <p:cNvPicPr>
            <a:picLocks noChangeAspect="1"/>
          </p:cNvPicPr>
          <p:nvPr/>
        </p:nvPicPr>
        <p:blipFill>
          <a:blip r:embed="rId2"/>
          <a:stretch>
            <a:fillRect/>
          </a:stretch>
        </p:blipFill>
        <p:spPr>
          <a:xfrm>
            <a:off x="137160" y="4064000"/>
            <a:ext cx="8910320" cy="25419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2.1.4</a:t>
            </a:r>
            <a:r>
              <a:rPr lang="zh-CN" altLang="en-US" dirty="0"/>
              <a:t>库存量</a:t>
            </a:r>
            <a:endParaRPr lang="zh-CN" altLang="en-US" dirty="0"/>
          </a:p>
        </p:txBody>
      </p:sp>
      <p:sp>
        <p:nvSpPr>
          <p:cNvPr id="14" name="内容占位符 2"/>
          <p:cNvSpPr>
            <a:spLocks noGrp="1"/>
          </p:cNvSpPr>
          <p:nvPr>
            <p:ph idx="1"/>
          </p:nvPr>
        </p:nvSpPr>
        <p:spPr>
          <a:xfrm>
            <a:off x="457200" y="1279525"/>
            <a:ext cx="8648065" cy="648335"/>
          </a:xfrm>
        </p:spPr>
        <p:txBody>
          <a:bodyPr/>
          <a:lstStyle/>
          <a:p>
            <a:r>
              <a:rPr lang="zh-CN" dirty="0">
                <a:sym typeface="+mn-ea"/>
              </a:rPr>
              <a:t>样本总库存量</a:t>
            </a:r>
            <a:r>
              <a:rPr lang="en-US" altLang="zh-CN" dirty="0">
                <a:sym typeface="+mn-ea"/>
              </a:rPr>
              <a:t>214</a:t>
            </a:r>
            <a:r>
              <a:rPr lang="zh-CN" altLang="en-US" dirty="0">
                <a:sym typeface="+mn-ea"/>
              </a:rPr>
              <a:t>万吨左右，</a:t>
            </a:r>
            <a:r>
              <a:rPr lang="zh-CN" dirty="0">
                <a:sym typeface="+mn-ea"/>
              </a:rPr>
              <a:t>体现较大压力。其中炼厂处于季节性库容高位，社会库压力有逐渐缓解迹象</a:t>
            </a:r>
            <a:endParaRPr lang="zh-CN" dirty="0">
              <a:sym typeface="+mn-ea"/>
            </a:endParaRPr>
          </a:p>
        </p:txBody>
      </p:sp>
      <p:pic>
        <p:nvPicPr>
          <p:cNvPr id="3" name="图片 2"/>
          <p:cNvPicPr>
            <a:picLocks noChangeAspect="1"/>
          </p:cNvPicPr>
          <p:nvPr/>
        </p:nvPicPr>
        <p:blipFill>
          <a:blip r:embed="rId1"/>
          <a:stretch>
            <a:fillRect/>
          </a:stretch>
        </p:blipFill>
        <p:spPr>
          <a:xfrm>
            <a:off x="457200" y="1917065"/>
            <a:ext cx="8539480" cy="4673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2.1.4</a:t>
            </a:r>
            <a:r>
              <a:rPr lang="zh-CN" altLang="en-US" dirty="0"/>
              <a:t>总库存比</a:t>
            </a:r>
            <a:endParaRPr lang="zh-CN" altLang="en-US" dirty="0"/>
          </a:p>
        </p:txBody>
      </p:sp>
      <p:sp>
        <p:nvSpPr>
          <p:cNvPr id="14" name="内容占位符 2"/>
          <p:cNvSpPr>
            <a:spLocks noGrp="1"/>
          </p:cNvSpPr>
          <p:nvPr>
            <p:ph idx="1"/>
          </p:nvPr>
        </p:nvSpPr>
        <p:spPr>
          <a:xfrm>
            <a:off x="457200" y="1279525"/>
            <a:ext cx="8571865" cy="648335"/>
          </a:xfrm>
        </p:spPr>
        <p:txBody>
          <a:bodyPr/>
          <a:lstStyle/>
          <a:p>
            <a:r>
              <a:rPr lang="zh-CN" dirty="0">
                <a:sym typeface="+mn-ea"/>
              </a:rPr>
              <a:t>样本总库存比体现较大压力。炼厂处于季节性库容高位，社会库压力逐渐缓解</a:t>
            </a:r>
            <a:endParaRPr lang="en-US" altLang="zh-CN" dirty="0">
              <a:sym typeface="+mn-ea"/>
            </a:endParaRPr>
          </a:p>
        </p:txBody>
      </p:sp>
      <p:pic>
        <p:nvPicPr>
          <p:cNvPr id="4" name="图片 3"/>
          <p:cNvPicPr>
            <a:picLocks noChangeAspect="1"/>
          </p:cNvPicPr>
          <p:nvPr/>
        </p:nvPicPr>
        <p:blipFill>
          <a:blip r:embed="rId1"/>
          <a:stretch>
            <a:fillRect/>
          </a:stretch>
        </p:blipFill>
        <p:spPr>
          <a:xfrm>
            <a:off x="395605" y="1701165"/>
            <a:ext cx="8385175" cy="48367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2.1.4</a:t>
            </a:r>
            <a:r>
              <a:rPr lang="zh-CN" altLang="en-US" dirty="0"/>
              <a:t>区域厂库库存比</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分区域厂库库存看表现为不均衡，山东和华南区域厂库较往年偏高严重</a:t>
            </a:r>
            <a:endParaRPr lang="en-US" altLang="zh-CN" dirty="0">
              <a:sym typeface="+mn-ea"/>
            </a:endParaRPr>
          </a:p>
        </p:txBody>
      </p:sp>
      <p:pic>
        <p:nvPicPr>
          <p:cNvPr id="3" name="图片 2"/>
          <p:cNvPicPr>
            <a:picLocks noChangeAspect="1"/>
          </p:cNvPicPr>
          <p:nvPr/>
        </p:nvPicPr>
        <p:blipFill>
          <a:blip r:embed="rId1"/>
          <a:stretch>
            <a:fillRect/>
          </a:stretch>
        </p:blipFill>
        <p:spPr>
          <a:xfrm>
            <a:off x="240665" y="1628775"/>
            <a:ext cx="8662670" cy="492887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2.1.4</a:t>
            </a:r>
            <a:r>
              <a:rPr lang="zh-CN" altLang="en-US" dirty="0"/>
              <a:t>区域社会库库存比</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分区域社会库库容比同样表现为区域间不均衡，南方区域库存偏高，华北和西北地区较往年偏低</a:t>
            </a:r>
            <a:endParaRPr lang="zh-CN" dirty="0">
              <a:sym typeface="+mn-ea"/>
            </a:endParaRPr>
          </a:p>
        </p:txBody>
      </p:sp>
      <p:pic>
        <p:nvPicPr>
          <p:cNvPr id="4" name="图片 3"/>
          <p:cNvPicPr>
            <a:picLocks noChangeAspect="1"/>
          </p:cNvPicPr>
          <p:nvPr/>
        </p:nvPicPr>
        <p:blipFill>
          <a:blip r:embed="rId1"/>
          <a:stretch>
            <a:fillRect/>
          </a:stretch>
        </p:blipFill>
        <p:spPr>
          <a:xfrm>
            <a:off x="366395" y="1917065"/>
            <a:ext cx="8521065" cy="459930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2.1.5</a:t>
            </a:r>
            <a:r>
              <a:rPr lang="zh-CN" altLang="en-US" dirty="0"/>
              <a:t>利润</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综合性炼厂总利润因为汽油价格稍好整体利润跌幅较小。常减压炼厂因沥青价格大幅度下跌综合利润相对更差。</a:t>
            </a:r>
            <a:endParaRPr lang="zh-CN" dirty="0">
              <a:sym typeface="+mn-ea"/>
            </a:endParaRPr>
          </a:p>
          <a:p>
            <a:endParaRPr lang="zh-CN" dirty="0">
              <a:sym typeface="+mn-ea"/>
            </a:endParaRPr>
          </a:p>
        </p:txBody>
      </p:sp>
      <p:pic>
        <p:nvPicPr>
          <p:cNvPr id="4" name="图片 3"/>
          <p:cNvPicPr>
            <a:picLocks noChangeAspect="1"/>
          </p:cNvPicPr>
          <p:nvPr/>
        </p:nvPicPr>
        <p:blipFill>
          <a:blip r:embed="rId1"/>
          <a:stretch>
            <a:fillRect/>
          </a:stretch>
        </p:blipFill>
        <p:spPr>
          <a:xfrm>
            <a:off x="35560" y="1955165"/>
            <a:ext cx="9082405" cy="46266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2693987"/>
            <a:ext cx="7772400" cy="1470025"/>
          </a:xfrm>
        </p:spPr>
        <p:txBody>
          <a:bodyPr>
            <a:normAutofit/>
          </a:bodyPr>
          <a:lstStyle/>
          <a:p>
            <a:pPr algn="ctr"/>
            <a:r>
              <a:rPr lang="zh-CN" altLang="en-US" sz="3000" dirty="0"/>
              <a:t>第一部分：观点概述</a:t>
            </a:r>
            <a:endParaRPr lang="zh-CN" altLang="en-US" sz="3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2.1.5</a:t>
            </a:r>
            <a:r>
              <a:rPr lang="zh-CN" altLang="en-US" dirty="0"/>
              <a:t>利润</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综合性炼厂总利润因为汽油价格稍好整体利润跌幅较小。常减压炼厂因沥青价格大幅度下跌综合利润相对更差。</a:t>
            </a:r>
            <a:endParaRPr lang="zh-CN" dirty="0">
              <a:sym typeface="+mn-ea"/>
            </a:endParaRPr>
          </a:p>
        </p:txBody>
      </p:sp>
      <p:pic>
        <p:nvPicPr>
          <p:cNvPr id="4" name="图片 3"/>
          <p:cNvPicPr>
            <a:picLocks noChangeAspect="1"/>
          </p:cNvPicPr>
          <p:nvPr/>
        </p:nvPicPr>
        <p:blipFill>
          <a:blip r:embed="rId1"/>
          <a:stretch>
            <a:fillRect/>
          </a:stretch>
        </p:blipFill>
        <p:spPr>
          <a:xfrm>
            <a:off x="179705" y="1927860"/>
            <a:ext cx="8803005" cy="46291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gn="ctr"/>
            <a:r>
              <a:rPr lang="zh-CN" altLang="en-US" sz="3000" dirty="0"/>
              <a:t>第三部分：期现货市场行情回顾</a:t>
            </a:r>
            <a:endParaRPr lang="zh-CN" altLang="en-US" sz="3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3.1  </a:t>
            </a:r>
            <a:r>
              <a:rPr lang="zh-CN" altLang="en-US" dirty="0"/>
              <a:t>沥青期货价格走势</a:t>
            </a:r>
            <a:endParaRPr lang="zh-CN" altLang="en-US" dirty="0"/>
          </a:p>
        </p:txBody>
      </p:sp>
      <p:pic>
        <p:nvPicPr>
          <p:cNvPr id="6" name="图片 5"/>
          <p:cNvPicPr>
            <a:picLocks noChangeAspect="1"/>
          </p:cNvPicPr>
          <p:nvPr/>
        </p:nvPicPr>
        <p:blipFill>
          <a:blip r:embed="rId1"/>
          <a:stretch>
            <a:fillRect/>
          </a:stretch>
        </p:blipFill>
        <p:spPr>
          <a:xfrm>
            <a:off x="35560" y="2853055"/>
            <a:ext cx="3308985" cy="3804285"/>
          </a:xfrm>
          <a:prstGeom prst="rect">
            <a:avLst/>
          </a:prstGeom>
        </p:spPr>
      </p:pic>
      <p:pic>
        <p:nvPicPr>
          <p:cNvPr id="7" name="图片 6"/>
          <p:cNvPicPr>
            <a:picLocks noChangeAspect="1"/>
          </p:cNvPicPr>
          <p:nvPr/>
        </p:nvPicPr>
        <p:blipFill>
          <a:blip r:embed="rId2"/>
          <a:stretch>
            <a:fillRect/>
          </a:stretch>
        </p:blipFill>
        <p:spPr>
          <a:xfrm>
            <a:off x="3347720" y="2780665"/>
            <a:ext cx="2889885" cy="3876675"/>
          </a:xfrm>
          <a:prstGeom prst="rect">
            <a:avLst/>
          </a:prstGeom>
        </p:spPr>
      </p:pic>
      <p:pic>
        <p:nvPicPr>
          <p:cNvPr id="8" name="图片 7"/>
          <p:cNvPicPr>
            <a:picLocks noChangeAspect="1"/>
          </p:cNvPicPr>
          <p:nvPr/>
        </p:nvPicPr>
        <p:blipFill>
          <a:blip r:embed="rId3"/>
          <a:stretch>
            <a:fillRect/>
          </a:stretch>
        </p:blipFill>
        <p:spPr>
          <a:xfrm>
            <a:off x="6265545" y="2804160"/>
            <a:ext cx="2808605" cy="3852545"/>
          </a:xfrm>
          <a:prstGeom prst="rect">
            <a:avLst/>
          </a:prstGeom>
        </p:spPr>
      </p:pic>
      <p:pic>
        <p:nvPicPr>
          <p:cNvPr id="10" name="图片 9"/>
          <p:cNvPicPr>
            <a:picLocks noChangeAspect="1"/>
          </p:cNvPicPr>
          <p:nvPr/>
        </p:nvPicPr>
        <p:blipFill>
          <a:blip r:embed="rId4"/>
          <a:stretch>
            <a:fillRect/>
          </a:stretch>
        </p:blipFill>
        <p:spPr>
          <a:xfrm>
            <a:off x="0" y="1309370"/>
            <a:ext cx="9131300" cy="1371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3.2   </a:t>
            </a:r>
            <a:r>
              <a:rPr lang="zh-CN" altLang="en-US" dirty="0"/>
              <a:t>主要交割区域的现货价格下跌</a:t>
            </a:r>
            <a:endParaRPr lang="zh-CN" altLang="en-US" dirty="0"/>
          </a:p>
        </p:txBody>
      </p:sp>
      <p:sp>
        <p:nvSpPr>
          <p:cNvPr id="7" name="内容占位符 2"/>
          <p:cNvSpPr>
            <a:spLocks noGrp="1"/>
          </p:cNvSpPr>
          <p:nvPr>
            <p:ph idx="1"/>
          </p:nvPr>
        </p:nvSpPr>
        <p:spPr>
          <a:xfrm>
            <a:off x="457200" y="1341275"/>
            <a:ext cx="8229600" cy="648072"/>
          </a:xfrm>
        </p:spPr>
        <p:txBody>
          <a:bodyPr/>
          <a:lstStyle/>
          <a:p>
            <a:r>
              <a:rPr lang="zh-CN" altLang="en-US" sz="1800" dirty="0"/>
              <a:t>在过去一周，油价带动沥青交割品下跌</a:t>
            </a:r>
            <a:endParaRPr lang="zh-CN" altLang="en-US" sz="1800" dirty="0"/>
          </a:p>
        </p:txBody>
      </p:sp>
      <p:pic>
        <p:nvPicPr>
          <p:cNvPr id="4" name="图片 3"/>
          <p:cNvPicPr>
            <a:picLocks noChangeAspect="1"/>
          </p:cNvPicPr>
          <p:nvPr/>
        </p:nvPicPr>
        <p:blipFill>
          <a:blip r:embed="rId1"/>
          <a:stretch>
            <a:fillRect/>
          </a:stretch>
        </p:blipFill>
        <p:spPr>
          <a:xfrm>
            <a:off x="457835" y="1757045"/>
            <a:ext cx="8374380" cy="47942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415655" cy="747395"/>
          </a:xfrm>
        </p:spPr>
        <p:txBody>
          <a:bodyPr>
            <a:normAutofit fontScale="90000"/>
          </a:bodyPr>
          <a:lstStyle/>
          <a:p>
            <a:r>
              <a:rPr lang="en-US" altLang="zh-CN" dirty="0"/>
              <a:t>3.3</a:t>
            </a:r>
            <a:r>
              <a:rPr lang="zh-CN" altLang="en-US" dirty="0"/>
              <a:t>  地域价差低于华东山东两地运输成本，无法进行有效的库存转移</a:t>
            </a:r>
            <a:endParaRPr lang="zh-CN" altLang="en-US" dirty="0"/>
          </a:p>
        </p:txBody>
      </p:sp>
      <p:pic>
        <p:nvPicPr>
          <p:cNvPr id="4" name="图片 3"/>
          <p:cNvPicPr>
            <a:picLocks noChangeAspect="1"/>
          </p:cNvPicPr>
          <p:nvPr/>
        </p:nvPicPr>
        <p:blipFill>
          <a:blip r:embed="rId1"/>
          <a:stretch>
            <a:fillRect/>
          </a:stretch>
        </p:blipFill>
        <p:spPr>
          <a:xfrm>
            <a:off x="60325" y="1530350"/>
            <a:ext cx="9023350" cy="489712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3.4  </a:t>
            </a:r>
            <a:r>
              <a:rPr lang="zh-CN" altLang="en-US" dirty="0"/>
              <a:t>本周</a:t>
            </a:r>
            <a:r>
              <a:rPr lang="en-US" altLang="zh-CN" dirty="0"/>
              <a:t>06</a:t>
            </a:r>
            <a:r>
              <a:rPr lang="zh-CN" altLang="en-US" dirty="0"/>
              <a:t>合约基差</a:t>
            </a:r>
            <a:endParaRPr lang="zh-CN" altLang="en-US" dirty="0"/>
          </a:p>
        </p:txBody>
      </p:sp>
      <p:pic>
        <p:nvPicPr>
          <p:cNvPr id="4" name="图片 3"/>
          <p:cNvPicPr>
            <a:picLocks noChangeAspect="1"/>
          </p:cNvPicPr>
          <p:nvPr/>
        </p:nvPicPr>
        <p:blipFill>
          <a:blip r:embed="rId1"/>
          <a:stretch>
            <a:fillRect/>
          </a:stretch>
        </p:blipFill>
        <p:spPr>
          <a:xfrm>
            <a:off x="269875" y="1268730"/>
            <a:ext cx="8644255" cy="526034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3.4  </a:t>
            </a:r>
            <a:r>
              <a:rPr lang="zh-CN" altLang="en-US" dirty="0"/>
              <a:t>本周</a:t>
            </a:r>
            <a:r>
              <a:rPr lang="en-US" altLang="zh-CN" dirty="0"/>
              <a:t>09</a:t>
            </a:r>
            <a:r>
              <a:rPr lang="zh-CN" altLang="en-US" dirty="0"/>
              <a:t>合约基差</a:t>
            </a:r>
            <a:endParaRPr lang="zh-CN" altLang="en-US" dirty="0"/>
          </a:p>
        </p:txBody>
      </p:sp>
      <p:pic>
        <p:nvPicPr>
          <p:cNvPr id="4" name="图片 3"/>
          <p:cNvPicPr>
            <a:picLocks noChangeAspect="1"/>
          </p:cNvPicPr>
          <p:nvPr/>
        </p:nvPicPr>
        <p:blipFill>
          <a:blip r:embed="rId1"/>
          <a:stretch>
            <a:fillRect/>
          </a:stretch>
        </p:blipFill>
        <p:spPr>
          <a:xfrm>
            <a:off x="175895" y="1268730"/>
            <a:ext cx="8791575" cy="520446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3.4  </a:t>
            </a:r>
            <a:r>
              <a:rPr lang="zh-CN" altLang="en-US" dirty="0"/>
              <a:t>本周</a:t>
            </a:r>
            <a:r>
              <a:rPr lang="en-US" altLang="zh-CN" dirty="0"/>
              <a:t>12</a:t>
            </a:r>
            <a:r>
              <a:rPr lang="zh-CN" altLang="en-US" dirty="0"/>
              <a:t>合约基差</a:t>
            </a:r>
            <a:endParaRPr lang="zh-CN" altLang="en-US" dirty="0"/>
          </a:p>
        </p:txBody>
      </p:sp>
      <p:pic>
        <p:nvPicPr>
          <p:cNvPr id="4" name="图片 3"/>
          <p:cNvPicPr>
            <a:picLocks noChangeAspect="1"/>
          </p:cNvPicPr>
          <p:nvPr/>
        </p:nvPicPr>
        <p:blipFill>
          <a:blip r:embed="rId1"/>
          <a:stretch>
            <a:fillRect/>
          </a:stretch>
        </p:blipFill>
        <p:spPr>
          <a:xfrm>
            <a:off x="229235" y="1308100"/>
            <a:ext cx="8740775" cy="532003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461375" cy="436880"/>
          </a:xfrm>
        </p:spPr>
        <p:txBody>
          <a:bodyPr>
            <a:normAutofit fontScale="90000"/>
          </a:bodyPr>
          <a:lstStyle/>
          <a:p>
            <a:r>
              <a:rPr lang="en-US" altLang="zh-CN" dirty="0"/>
              <a:t>3.5  9-12</a:t>
            </a:r>
            <a:r>
              <a:rPr lang="zh-CN" altLang="en-US" dirty="0"/>
              <a:t>价差环比变化</a:t>
            </a:r>
            <a:r>
              <a:rPr lang="en-US" altLang="zh-CN" dirty="0"/>
              <a:t>-14</a:t>
            </a:r>
            <a:r>
              <a:rPr lang="zh-CN" altLang="en-US" dirty="0"/>
              <a:t>元</a:t>
            </a:r>
            <a:r>
              <a:rPr lang="en-US" altLang="zh-CN" dirty="0"/>
              <a:t>/</a:t>
            </a:r>
            <a:r>
              <a:rPr lang="zh-CN" altLang="en-US" dirty="0"/>
              <a:t>吨</a:t>
            </a:r>
            <a:endParaRPr lang="zh-CN" altLang="en-US" dirty="0"/>
          </a:p>
        </p:txBody>
      </p:sp>
      <p:pic>
        <p:nvPicPr>
          <p:cNvPr id="3" name="图片 2"/>
          <p:cNvPicPr>
            <a:picLocks noChangeAspect="1"/>
          </p:cNvPicPr>
          <p:nvPr/>
        </p:nvPicPr>
        <p:blipFill>
          <a:blip r:embed="rId1"/>
          <a:stretch>
            <a:fillRect/>
          </a:stretch>
        </p:blipFill>
        <p:spPr>
          <a:xfrm>
            <a:off x="476885" y="1412875"/>
            <a:ext cx="8441690" cy="504698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461375" cy="436880"/>
          </a:xfrm>
        </p:spPr>
        <p:txBody>
          <a:bodyPr>
            <a:normAutofit fontScale="90000"/>
          </a:bodyPr>
          <a:lstStyle/>
          <a:p>
            <a:r>
              <a:rPr lang="en-US" altLang="zh-CN" dirty="0"/>
              <a:t>3.5  12-6</a:t>
            </a:r>
            <a:r>
              <a:rPr lang="zh-CN" altLang="en-US" dirty="0"/>
              <a:t>价差环比变化了</a:t>
            </a:r>
            <a:r>
              <a:rPr lang="en-US" altLang="zh-CN" dirty="0"/>
              <a:t>-10</a:t>
            </a:r>
            <a:r>
              <a:rPr lang="zh-CN" altLang="en-US" dirty="0"/>
              <a:t>元</a:t>
            </a:r>
            <a:r>
              <a:rPr lang="en-US" altLang="zh-CN" dirty="0"/>
              <a:t>/</a:t>
            </a:r>
            <a:r>
              <a:rPr lang="zh-CN" altLang="en-US" dirty="0"/>
              <a:t>吨</a:t>
            </a:r>
            <a:endParaRPr lang="zh-CN" altLang="en-US" dirty="0"/>
          </a:p>
        </p:txBody>
      </p:sp>
      <p:pic>
        <p:nvPicPr>
          <p:cNvPr id="5" name="图片 4"/>
          <p:cNvPicPr>
            <a:picLocks noChangeAspect="1"/>
          </p:cNvPicPr>
          <p:nvPr/>
        </p:nvPicPr>
        <p:blipFill>
          <a:blip r:embed="rId1"/>
          <a:stretch>
            <a:fillRect/>
          </a:stretch>
        </p:blipFill>
        <p:spPr>
          <a:xfrm>
            <a:off x="179705" y="1412875"/>
            <a:ext cx="8929370" cy="49841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bwMode="auto">
          <a:xfrm>
            <a:off x="323528" y="836712"/>
            <a:ext cx="7186637"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a:solidFill>
                  <a:srgbClr val="EF6803"/>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en-US" altLang="zh-CN" sz="2000" kern="0" dirty="0">
                <a:latin typeface="黑体" panose="02010609060101010101" pitchFamily="49" charset="-122"/>
                <a:ea typeface="黑体" panose="02010609060101010101" pitchFamily="49" charset="-122"/>
              </a:rPr>
              <a:t>1.1  </a:t>
            </a:r>
            <a:r>
              <a:rPr lang="zh-CN" altLang="en-US" sz="2000" kern="0" dirty="0">
                <a:latin typeface="黑体" panose="02010609060101010101" pitchFamily="49" charset="-122"/>
                <a:ea typeface="黑体" panose="02010609060101010101" pitchFamily="49" charset="-122"/>
              </a:rPr>
              <a:t>沥青期货周度策略概述</a:t>
            </a:r>
            <a:endParaRPr lang="zh-CN" altLang="en-US" sz="2000" kern="0" dirty="0">
              <a:latin typeface="黑体" panose="02010609060101010101" pitchFamily="49" charset="-122"/>
              <a:ea typeface="黑体" panose="02010609060101010101" pitchFamily="49" charset="-122"/>
            </a:endParaRPr>
          </a:p>
        </p:txBody>
      </p:sp>
      <p:sp>
        <p:nvSpPr>
          <p:cNvPr id="5" name="矩形 4"/>
          <p:cNvSpPr/>
          <p:nvPr/>
        </p:nvSpPr>
        <p:spPr>
          <a:xfrm>
            <a:off x="198120" y="1501775"/>
            <a:ext cx="8702040" cy="4451350"/>
          </a:xfrm>
          <a:prstGeom prst="rect">
            <a:avLst/>
          </a:prstGeom>
        </p:spPr>
        <p:txBody>
          <a:bodyPr wrap="square">
            <a:spAutoFit/>
          </a:bodyPr>
          <a:lstStyle/>
          <a:p>
            <a:pPr>
              <a:lnSpc>
                <a:spcPts val="2000"/>
              </a:lnSpc>
            </a:pP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1.</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市场研判</a:t>
            </a:r>
            <a:r>
              <a:rPr lang="zh-CN" altLang="en-US"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1</a:t>
            </a:r>
            <a:r>
              <a:rPr lang="zh-CN" altLang="en-US" sz="1400" dirty="0">
                <a:latin typeface="等线" panose="02010600030101010101" pitchFamily="2" charset="-122"/>
                <a:ea typeface="等线" panose="02010600030101010101" pitchFamily="2" charset="-122"/>
                <a:cs typeface="Times New Roman" panose="02020603050405020304" pitchFamily="18" charset="0"/>
              </a:rPr>
              <a:t>）趋势：</a:t>
            </a:r>
            <a:r>
              <a:rPr lang="en-US" altLang="zh-CN" sz="1400" dirty="0">
                <a:latin typeface="等线" panose="02010600030101010101" pitchFamily="2" charset="-122"/>
                <a:ea typeface="等线" panose="02010600030101010101" pitchFamily="2" charset="-122"/>
                <a:cs typeface="Times New Roman" panose="02020603050405020304" pitchFamily="18" charset="0"/>
              </a:rPr>
              <a:t>BU2109</a:t>
            </a:r>
            <a:r>
              <a:rPr lang="zh-CN" altLang="en-US" sz="1400" dirty="0">
                <a:latin typeface="等线" panose="02010600030101010101" pitchFamily="2" charset="-122"/>
                <a:ea typeface="等线" panose="02010600030101010101" pitchFamily="2" charset="-122"/>
                <a:cs typeface="Times New Roman" panose="02020603050405020304" pitchFamily="18" charset="0"/>
              </a:rPr>
              <a:t>跟随原油震荡</a:t>
            </a:r>
            <a:endParaRPr lang="en-US" altLang="zh-CN"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2</a:t>
            </a:r>
            <a:r>
              <a:rPr lang="zh-CN" altLang="en-US" sz="1400" dirty="0">
                <a:latin typeface="等线" panose="02010600030101010101" pitchFamily="2" charset="-122"/>
                <a:ea typeface="等线" panose="02010600030101010101" pitchFamily="2" charset="-122"/>
                <a:cs typeface="Times New Roman" panose="02020603050405020304" pitchFamily="18" charset="0"/>
              </a:rPr>
              <a:t>）价差：</a:t>
            </a:r>
            <a:r>
              <a:rPr lang="zh-CN" sz="1400" dirty="0">
                <a:latin typeface="等线" panose="02010600030101010101" pitchFamily="2" charset="-122"/>
                <a:ea typeface="等线" panose="02010600030101010101" pitchFamily="2" charset="-122"/>
                <a:cs typeface="Times New Roman" panose="02020603050405020304" pitchFamily="18" charset="0"/>
              </a:rPr>
              <a:t>无</a:t>
            </a:r>
            <a:endParaRPr lang="zh-CN"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3</a:t>
            </a:r>
            <a:r>
              <a:rPr lang="zh-CN" altLang="en-US" sz="1400" dirty="0">
                <a:latin typeface="等线" panose="02010600030101010101" pitchFamily="2" charset="-122"/>
                <a:ea typeface="等线" panose="02010600030101010101" pitchFamily="2" charset="-122"/>
                <a:cs typeface="Times New Roman" panose="02020603050405020304" pitchFamily="18" charset="0"/>
              </a:rPr>
              <a:t>）基差：</a:t>
            </a:r>
            <a:r>
              <a:rPr lang="en-US" sz="1400" dirty="0">
                <a:latin typeface="等线" panose="02010600030101010101" pitchFamily="2" charset="-122"/>
                <a:ea typeface="等线" panose="02010600030101010101" pitchFamily="2" charset="-122"/>
                <a:cs typeface="Times New Roman" panose="02020603050405020304" pitchFamily="18" charset="0"/>
              </a:rPr>
              <a:t>BU2109</a:t>
            </a:r>
            <a:r>
              <a:rPr lang="zh-CN" altLang="en-US" sz="1400" dirty="0">
                <a:latin typeface="等线" panose="02010600030101010101" pitchFamily="2" charset="-122"/>
                <a:ea typeface="等线" panose="02010600030101010101" pitchFamily="2" charset="-122"/>
                <a:cs typeface="Times New Roman" panose="02020603050405020304" pitchFamily="18" charset="0"/>
              </a:rPr>
              <a:t>无风险期现正套基差绝对值</a:t>
            </a:r>
            <a:r>
              <a:rPr lang="en-US" altLang="zh-CN" sz="1400" dirty="0">
                <a:latin typeface="等线" panose="02010600030101010101" pitchFamily="2" charset="-122"/>
                <a:ea typeface="等线" panose="02010600030101010101" pitchFamily="2" charset="-122"/>
                <a:cs typeface="Times New Roman" panose="02020603050405020304" pitchFamily="18" charset="0"/>
              </a:rPr>
              <a:t>250</a:t>
            </a:r>
            <a:r>
              <a:rPr lang="zh-CN" altLang="en-US" sz="1400" dirty="0">
                <a:latin typeface="等线" panose="02010600030101010101" pitchFamily="2" charset="-122"/>
                <a:ea typeface="等线" panose="02010600030101010101" pitchFamily="2" charset="-122"/>
                <a:cs typeface="Times New Roman" panose="02020603050405020304" pitchFamily="18" charset="0"/>
              </a:rPr>
              <a:t>块以上入场</a:t>
            </a: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2.</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逻辑与假设</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：现货整体供需层面上看自三月上旬以来沥青现货市场一直体现供大于需局面，新增产能过大且需求端恢复缓慢使得季节性库存出现历史新高，实体炼厂利润被压制，预计</a:t>
            </a:r>
            <a:r>
              <a:rPr lang="en-US" altLang="zh-CN"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7</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月下旬会一直维持供大于需局面。</a:t>
            </a:r>
            <a:r>
              <a:rPr lang="en-US" altLang="zh-CN"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OPEC+</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出现分歧，阿联酋</a:t>
            </a:r>
            <a:r>
              <a:rPr lang="zh-CN"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增加减产基数，原油破位下跌后震荡调整</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。当前季度周期看原油全球整体依然处于小幅度缓慢去库阶段，</a:t>
            </a:r>
            <a:r>
              <a:rPr lang="en-US" altLang="zh-CN"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Brent</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原油</a:t>
            </a:r>
            <a:r>
              <a:rPr lang="en-US" altLang="zh-CN"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7</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月下旬之前价格预计在</a:t>
            </a:r>
            <a:r>
              <a:rPr lang="en-US" altLang="zh-CN"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68-73</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美金区间。沥青近一周盘面反映的是油价的波动，成本驱动占据主导。</a:t>
            </a:r>
            <a:r>
              <a:rPr lang="en-US" altLang="zh-CN" sz="1400" dirty="0">
                <a:latin typeface="等线" panose="02010600030101010101" pitchFamily="2" charset="-122"/>
                <a:ea typeface="等线" panose="02010600030101010101" pitchFamily="2" charset="-122"/>
                <a:cs typeface="Times New Roman" panose="02020603050405020304" pitchFamily="18" charset="0"/>
                <a:sym typeface="+mn-ea"/>
              </a:rPr>
              <a:t>8</a:t>
            </a: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月中下旬沥青可关注雨季过后沥青现货去库行情。</a:t>
            </a:r>
            <a:endPar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3.</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策略</a:t>
            </a:r>
            <a:r>
              <a:rPr lang="zh-CN" altLang="en-US"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a:t>
            </a:r>
            <a:r>
              <a:rPr lang="en-US" altLang="zh-CN" sz="1400" dirty="0">
                <a:latin typeface="等线" panose="02010600030101010101" pitchFamily="2" charset="-122"/>
                <a:ea typeface="等线" panose="02010600030101010101" pitchFamily="2" charset="-122"/>
                <a:cs typeface="Times New Roman" panose="02020603050405020304" pitchFamily="18" charset="0"/>
                <a:sym typeface="+mn-ea"/>
              </a:rPr>
              <a:t>1</a:t>
            </a: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）趋势：</a:t>
            </a:r>
            <a:r>
              <a:rPr lang="en-US" altLang="zh-CN" sz="1400" dirty="0">
                <a:latin typeface="等线" panose="02010600030101010101" pitchFamily="2" charset="-122"/>
                <a:ea typeface="等线" panose="02010600030101010101" pitchFamily="2" charset="-122"/>
                <a:cs typeface="Times New Roman" panose="02020603050405020304" pitchFamily="18" charset="0"/>
                <a:sym typeface="+mn-ea"/>
              </a:rPr>
              <a:t>BU2109</a:t>
            </a: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跟随原油震荡</a:t>
            </a:r>
            <a:endParaRPr lang="en-US" altLang="zh-CN"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a:t>
            </a:r>
            <a:r>
              <a:rPr lang="en-US" altLang="zh-CN" sz="1400" dirty="0">
                <a:latin typeface="等线" panose="02010600030101010101" pitchFamily="2" charset="-122"/>
                <a:ea typeface="等线" panose="02010600030101010101" pitchFamily="2" charset="-122"/>
                <a:cs typeface="Times New Roman" panose="02020603050405020304" pitchFamily="18" charset="0"/>
                <a:sym typeface="+mn-ea"/>
              </a:rPr>
              <a:t>2</a:t>
            </a: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）价差：</a:t>
            </a:r>
            <a:r>
              <a:rPr lang="zh-CN" sz="1400" dirty="0">
                <a:latin typeface="等线" panose="02010600030101010101" pitchFamily="2" charset="-122"/>
                <a:ea typeface="等线" panose="02010600030101010101" pitchFamily="2" charset="-122"/>
                <a:cs typeface="Times New Roman" panose="02020603050405020304" pitchFamily="18" charset="0"/>
                <a:sym typeface="+mn-ea"/>
              </a:rPr>
              <a:t>无</a:t>
            </a:r>
            <a:endParaRPr lang="zh-CN"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a:t>
            </a:r>
            <a:r>
              <a:rPr lang="en-US" altLang="zh-CN" sz="1400" dirty="0">
                <a:latin typeface="等线" panose="02010600030101010101" pitchFamily="2" charset="-122"/>
                <a:ea typeface="等线" panose="02010600030101010101" pitchFamily="2" charset="-122"/>
                <a:cs typeface="Times New Roman" panose="02020603050405020304" pitchFamily="18" charset="0"/>
                <a:sym typeface="+mn-ea"/>
              </a:rPr>
              <a:t>3</a:t>
            </a: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）基差：</a:t>
            </a:r>
            <a:r>
              <a:rPr lang="en-US" sz="1400" dirty="0">
                <a:latin typeface="等线" panose="02010600030101010101" pitchFamily="2" charset="-122"/>
                <a:ea typeface="等线" panose="02010600030101010101" pitchFamily="2" charset="-122"/>
                <a:cs typeface="Times New Roman" panose="02020603050405020304" pitchFamily="18" charset="0"/>
                <a:sym typeface="+mn-ea"/>
              </a:rPr>
              <a:t>BU2109</a:t>
            </a: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无风险期现正套基差绝对值</a:t>
            </a:r>
            <a:r>
              <a:rPr lang="en-US" altLang="zh-CN" sz="1400" dirty="0">
                <a:latin typeface="等线" panose="02010600030101010101" pitchFamily="2" charset="-122"/>
                <a:ea typeface="等线" panose="02010600030101010101" pitchFamily="2" charset="-122"/>
                <a:cs typeface="Times New Roman" panose="02020603050405020304" pitchFamily="18" charset="0"/>
                <a:sym typeface="+mn-ea"/>
              </a:rPr>
              <a:t>250</a:t>
            </a: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块以上入场</a:t>
            </a: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endParaRPr lang="en-US" altLang="zh-CN"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4.</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风险提示</a:t>
            </a:r>
            <a:r>
              <a:rPr lang="zh-CN" altLang="en-US"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a:t>
            </a:r>
            <a:r>
              <a:rPr lang="zh-CN" altLang="en-US" sz="1400" dirty="0">
                <a:latin typeface="等线" panose="02010600030101010101" pitchFamily="2" charset="-122"/>
                <a:ea typeface="等线" panose="02010600030101010101" pitchFamily="2" charset="-122"/>
                <a:cs typeface="Times New Roman" panose="02020603050405020304" pitchFamily="18" charset="0"/>
              </a:rPr>
              <a:t>伊朗原油释放量不及预期</a:t>
            </a: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a:t>
            </a: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461375" cy="436880"/>
          </a:xfrm>
        </p:spPr>
        <p:txBody>
          <a:bodyPr>
            <a:normAutofit fontScale="90000"/>
          </a:bodyPr>
          <a:lstStyle/>
          <a:p>
            <a:r>
              <a:rPr lang="en-US" altLang="zh-CN" dirty="0"/>
              <a:t>3.6  </a:t>
            </a:r>
            <a:r>
              <a:rPr lang="zh-CN" dirty="0"/>
              <a:t>沥青周度平衡表</a:t>
            </a:r>
            <a:endParaRPr lang="zh-CN" dirty="0"/>
          </a:p>
        </p:txBody>
      </p:sp>
      <p:pic>
        <p:nvPicPr>
          <p:cNvPr id="4" name="图片 3"/>
          <p:cNvPicPr>
            <a:picLocks noChangeAspect="1"/>
          </p:cNvPicPr>
          <p:nvPr/>
        </p:nvPicPr>
        <p:blipFill>
          <a:blip r:embed="rId1"/>
          <a:stretch>
            <a:fillRect/>
          </a:stretch>
        </p:blipFill>
        <p:spPr>
          <a:xfrm>
            <a:off x="179705" y="1484630"/>
            <a:ext cx="8803640" cy="498284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4539" y="1844824"/>
            <a:ext cx="8229600" cy="1828854"/>
          </a:xfrm>
        </p:spPr>
        <p:txBody>
          <a:bodyPr/>
          <a:lstStyle/>
          <a:p>
            <a:pPr algn="ctr"/>
            <a:r>
              <a:rPr lang="zh-CN" altLang="en-US" sz="4000" dirty="0"/>
              <a:t>谢  谢！</a:t>
            </a:r>
            <a:br>
              <a:rPr lang="en-US" altLang="zh-CN" sz="3810" dirty="0">
                <a:latin typeface="华文琥珀" panose="02010800040101010101" pitchFamily="2" charset="-122"/>
                <a:ea typeface="华文琥珀" panose="02010800040101010101" pitchFamily="2" charset="-122"/>
              </a:rPr>
            </a:br>
            <a:endParaRPr lang="zh-CN" altLang="en-US" dirty="0"/>
          </a:p>
        </p:txBody>
      </p:sp>
      <p:sp>
        <p:nvSpPr>
          <p:cNvPr id="4" name="文本框 3"/>
          <p:cNvSpPr txBox="1"/>
          <p:nvPr/>
        </p:nvSpPr>
        <p:spPr>
          <a:xfrm>
            <a:off x="2597460" y="3140968"/>
            <a:ext cx="4165103" cy="2391424"/>
          </a:xfrm>
          <a:prstGeom prst="rect">
            <a:avLst/>
          </a:prstGeom>
          <a:noFill/>
        </p:spPr>
        <p:txBody>
          <a:bodyPr wrap="square" rtlCol="0">
            <a:spAutoFit/>
          </a:bodyPr>
          <a:lstStyle/>
          <a:p>
            <a:pPr algn="just">
              <a:lnSpc>
                <a:spcPct val="150000"/>
              </a:lnSpc>
              <a:spcBef>
                <a:spcPct val="20000"/>
              </a:spcBef>
            </a:pPr>
            <a:r>
              <a:rPr lang="zh-CN" altLang="en-US" dirty="0">
                <a:solidFill>
                  <a:srgbClr val="EF6803"/>
                </a:solidFill>
              </a:rPr>
              <a:t>朱美</a:t>
            </a:r>
            <a:r>
              <a:rPr lang="zh-CN" altLang="en-US" dirty="0" smtClean="0">
                <a:solidFill>
                  <a:srgbClr val="EF6803"/>
                </a:solidFill>
              </a:rPr>
              <a:t>侠</a:t>
            </a:r>
            <a:endParaRPr lang="en-US" altLang="zh-CN" dirty="0" smtClean="0">
              <a:solidFill>
                <a:srgbClr val="EF6803"/>
              </a:solidFill>
            </a:endParaRPr>
          </a:p>
          <a:p>
            <a:pPr algn="just">
              <a:lnSpc>
                <a:spcPct val="150000"/>
              </a:lnSpc>
              <a:spcBef>
                <a:spcPct val="20000"/>
              </a:spcBef>
            </a:pPr>
            <a:r>
              <a:rPr lang="zh-CN" altLang="en-US" dirty="0" smtClean="0">
                <a:solidFill>
                  <a:srgbClr val="EF6803"/>
                </a:solidFill>
              </a:rPr>
              <a:t>投资从业资格</a:t>
            </a:r>
            <a:r>
              <a:rPr lang="zh-CN" altLang="en-US" dirty="0">
                <a:solidFill>
                  <a:srgbClr val="EF6803"/>
                </a:solidFill>
              </a:rPr>
              <a:t>证号</a:t>
            </a:r>
            <a:r>
              <a:rPr lang="zh-CN" altLang="en-US" dirty="0" smtClean="0">
                <a:solidFill>
                  <a:srgbClr val="EF6803"/>
                </a:solidFill>
              </a:rPr>
              <a:t>：</a:t>
            </a:r>
            <a:r>
              <a:rPr lang="en-US" altLang="zh-CN" dirty="0" smtClean="0">
                <a:solidFill>
                  <a:srgbClr val="EF6803"/>
                </a:solidFill>
              </a:rPr>
              <a:t>F3049372</a:t>
            </a:r>
            <a:endParaRPr lang="en-US" altLang="zh-CN" dirty="0">
              <a:solidFill>
                <a:srgbClr val="EF6803"/>
              </a:solidFill>
            </a:endParaRPr>
          </a:p>
          <a:p>
            <a:pPr algn="just">
              <a:lnSpc>
                <a:spcPct val="150000"/>
              </a:lnSpc>
              <a:spcBef>
                <a:spcPct val="20000"/>
              </a:spcBef>
            </a:pPr>
            <a:r>
              <a:rPr lang="zh-CN" altLang="en-US" dirty="0">
                <a:solidFill>
                  <a:srgbClr val="EF6803"/>
                </a:solidFill>
              </a:rPr>
              <a:t>投资咨询资格证号：</a:t>
            </a:r>
            <a:r>
              <a:rPr lang="en-US" altLang="zh-CN" dirty="0">
                <a:solidFill>
                  <a:srgbClr val="EF6803"/>
                </a:solidFill>
              </a:rPr>
              <a:t>Z0015621</a:t>
            </a:r>
            <a:endParaRPr lang="en-US" altLang="zh-CN" dirty="0">
              <a:solidFill>
                <a:srgbClr val="EF6803"/>
              </a:solidFill>
            </a:endParaRPr>
          </a:p>
          <a:p>
            <a:pPr algn="just">
              <a:lnSpc>
                <a:spcPct val="150000"/>
              </a:lnSpc>
              <a:spcBef>
                <a:spcPct val="20000"/>
              </a:spcBef>
            </a:pPr>
            <a:r>
              <a:rPr lang="zh-CN" altLang="en-US" dirty="0">
                <a:solidFill>
                  <a:srgbClr val="EF6803"/>
                </a:solidFill>
              </a:rPr>
              <a:t>电话：</a:t>
            </a:r>
            <a:r>
              <a:rPr lang="en-US" altLang="zh-CN" dirty="0">
                <a:solidFill>
                  <a:srgbClr val="EF6803"/>
                </a:solidFill>
              </a:rPr>
              <a:t>021–2062 5025</a:t>
            </a:r>
            <a:endParaRPr lang="en-US" altLang="zh-CN" dirty="0">
              <a:solidFill>
                <a:srgbClr val="EF6803"/>
              </a:solidFill>
            </a:endParaRPr>
          </a:p>
          <a:p>
            <a:pPr algn="just">
              <a:lnSpc>
                <a:spcPct val="150000"/>
              </a:lnSpc>
              <a:spcBef>
                <a:spcPct val="20000"/>
              </a:spcBef>
            </a:pPr>
            <a:r>
              <a:rPr lang="zh-CN" altLang="en-US" dirty="0" smtClean="0">
                <a:solidFill>
                  <a:srgbClr val="EF6803"/>
                </a:solidFill>
              </a:rPr>
              <a:t>邮箱</a:t>
            </a:r>
            <a:r>
              <a:rPr lang="en-US" altLang="zh-CN" dirty="0">
                <a:solidFill>
                  <a:srgbClr val="EF6803"/>
                </a:solidFill>
              </a:rPr>
              <a:t>:zhumeixia@sd-gold.com</a:t>
            </a:r>
            <a:endParaRPr lang="en-US" altLang="zh-CN" dirty="0">
              <a:solidFill>
                <a:srgbClr val="EF6803"/>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2000">
                <a:solidFill>
                  <a:schemeClr val="tx1">
                    <a:lumMod val="75000"/>
                    <a:lumOff val="25000"/>
                  </a:schemeClr>
                </a:solidFill>
                <a:latin typeface="+mn-lt"/>
                <a:ea typeface="+mn-ea"/>
                <a:cs typeface="+mn-cs"/>
              </a:defRPr>
            </a:lvl1pPr>
            <a:lvl2pPr marL="457200" indent="0" algn="ctr" rtl="0" eaLnBrk="0" fontAlgn="base" hangingPunct="0">
              <a:spcBef>
                <a:spcPct val="20000"/>
              </a:spcBef>
              <a:spcAft>
                <a:spcPct val="0"/>
              </a:spcAft>
              <a:buNone/>
              <a:defRPr sz="2000">
                <a:solidFill>
                  <a:schemeClr val="tx1">
                    <a:lumMod val="75000"/>
                    <a:lumOff val="25000"/>
                  </a:schemeClr>
                </a:solidFill>
                <a:latin typeface="+mn-lt"/>
                <a:ea typeface="+mn-ea"/>
              </a:defRPr>
            </a:lvl2pPr>
            <a:lvl3pPr marL="914400" indent="0" algn="ctr" rtl="0" eaLnBrk="0" fontAlgn="base" hangingPunct="0">
              <a:spcBef>
                <a:spcPct val="20000"/>
              </a:spcBef>
              <a:spcAft>
                <a:spcPct val="0"/>
              </a:spcAft>
              <a:buNone/>
              <a:defRPr sz="2000">
                <a:solidFill>
                  <a:schemeClr val="tx1">
                    <a:lumMod val="75000"/>
                    <a:lumOff val="25000"/>
                  </a:schemeClr>
                </a:solidFill>
                <a:latin typeface="+mn-lt"/>
                <a:ea typeface="+mn-ea"/>
              </a:defRPr>
            </a:lvl3pPr>
            <a:lvl4pPr marL="1371600" indent="0" algn="ctr" rtl="0" eaLnBrk="0" fontAlgn="base" hangingPunct="0">
              <a:spcBef>
                <a:spcPct val="20000"/>
              </a:spcBef>
              <a:spcAft>
                <a:spcPct val="0"/>
              </a:spcAft>
              <a:buNone/>
              <a:defRPr sz="2000">
                <a:solidFill>
                  <a:schemeClr val="tx1">
                    <a:lumMod val="75000"/>
                    <a:lumOff val="25000"/>
                  </a:schemeClr>
                </a:solidFill>
                <a:latin typeface="+mn-lt"/>
                <a:ea typeface="+mn-ea"/>
              </a:defRPr>
            </a:lvl4pPr>
            <a:lvl5pPr marL="1828800" indent="0" algn="ctr" rtl="0" eaLnBrk="0" fontAlgn="base" hangingPunct="0">
              <a:spcBef>
                <a:spcPct val="20000"/>
              </a:spcBef>
              <a:spcAft>
                <a:spcPct val="0"/>
              </a:spcAft>
              <a:buNone/>
              <a:defRPr sz="2000">
                <a:solidFill>
                  <a:schemeClr val="tx1">
                    <a:lumMod val="75000"/>
                    <a:lumOff val="25000"/>
                  </a:schemeClr>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buFont typeface="Wingdings" panose="05000000000000000000" pitchFamily="2" charset="2"/>
              <a:buNone/>
              <a:defRPr/>
            </a:pPr>
            <a:r>
              <a:rPr lang="zh-CN" altLang="zh-CN" b="1" kern="0" dirty="0">
                <a:latin typeface="+mj-ea"/>
                <a:ea typeface="+mj-ea"/>
              </a:rPr>
              <a:t>免责声明</a:t>
            </a:r>
            <a:endParaRPr lang="zh-CN" altLang="zh-CN" b="1" kern="0" dirty="0">
              <a:latin typeface="+mj-ea"/>
              <a:ea typeface="+mj-ea"/>
            </a:endParaRPr>
          </a:p>
          <a:p>
            <a:pPr indent="469265" algn="l">
              <a:lnSpc>
                <a:spcPts val="3000"/>
              </a:lnSpc>
              <a:spcBef>
                <a:spcPts val="2400"/>
              </a:spcBef>
              <a:buFont typeface="Wingdings" panose="05000000000000000000" pitchFamily="2" charset="2"/>
              <a:buNone/>
              <a:defRPr/>
            </a:pPr>
            <a:r>
              <a:rPr lang="zh-CN" altLang="zh-CN" sz="1800" kern="0" dirty="0"/>
              <a:t>本报告及视频由山金期货投资咨询部制作，未获得山金期货有限公司的书面授权，任何单位和个人不得对本报告或视频进行任何形式的修改、发布和复制。本报告及视频基于本公司期货研究人员采用可信的公开资料和实地调研资料，但本公司对这些信息的准确性和完整性不作任何保证，且本报告及视频中的资料、建议、预测均反映初次发布时的判断，可能会随时调整，报告中的信息或所表达的意见不构成投资、法律、会计或税务的最终操作建议，本公司不就报告或视频中的内容对最终操作建议作任何担保。本报告及视频节目仅代表作者个人观点，不构成买卖依据，也与作者所在机构无关。据此入市，盈亏自负。期市有风险，投资须谨慎。</a:t>
            </a:r>
            <a:endParaRPr lang="zh-CN" altLang="zh-CN" sz="1800" kern="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p:nvPr/>
        </p:nvSpPr>
        <p:spPr bwMode="auto">
          <a:xfrm>
            <a:off x="467360" y="10525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2000">
                <a:solidFill>
                  <a:schemeClr val="tx1">
                    <a:lumMod val="75000"/>
                    <a:lumOff val="25000"/>
                  </a:schemeClr>
                </a:solidFill>
                <a:latin typeface="+mn-lt"/>
                <a:ea typeface="+mn-ea"/>
                <a:cs typeface="+mn-cs"/>
              </a:defRPr>
            </a:lvl1pPr>
            <a:lvl2pPr marL="457200" indent="0" algn="ctr" rtl="0" eaLnBrk="0" fontAlgn="base" hangingPunct="0">
              <a:spcBef>
                <a:spcPct val="20000"/>
              </a:spcBef>
              <a:spcAft>
                <a:spcPct val="0"/>
              </a:spcAft>
              <a:buNone/>
              <a:defRPr sz="2000">
                <a:solidFill>
                  <a:schemeClr val="tx1">
                    <a:lumMod val="75000"/>
                    <a:lumOff val="25000"/>
                  </a:schemeClr>
                </a:solidFill>
                <a:latin typeface="+mn-lt"/>
                <a:ea typeface="+mn-ea"/>
              </a:defRPr>
            </a:lvl2pPr>
            <a:lvl3pPr marL="914400" indent="0" algn="ctr" rtl="0" eaLnBrk="0" fontAlgn="base" hangingPunct="0">
              <a:spcBef>
                <a:spcPct val="20000"/>
              </a:spcBef>
              <a:spcAft>
                <a:spcPct val="0"/>
              </a:spcAft>
              <a:buNone/>
              <a:defRPr sz="2000">
                <a:solidFill>
                  <a:schemeClr val="tx1">
                    <a:lumMod val="75000"/>
                    <a:lumOff val="25000"/>
                  </a:schemeClr>
                </a:solidFill>
                <a:latin typeface="+mn-lt"/>
                <a:ea typeface="+mn-ea"/>
              </a:defRPr>
            </a:lvl3pPr>
            <a:lvl4pPr marL="1371600" indent="0" algn="ctr" rtl="0" eaLnBrk="0" fontAlgn="base" hangingPunct="0">
              <a:spcBef>
                <a:spcPct val="20000"/>
              </a:spcBef>
              <a:spcAft>
                <a:spcPct val="0"/>
              </a:spcAft>
              <a:buNone/>
              <a:defRPr sz="2000">
                <a:solidFill>
                  <a:schemeClr val="tx1">
                    <a:lumMod val="75000"/>
                    <a:lumOff val="25000"/>
                  </a:schemeClr>
                </a:solidFill>
                <a:latin typeface="+mn-lt"/>
                <a:ea typeface="+mn-ea"/>
              </a:defRPr>
            </a:lvl4pPr>
            <a:lvl5pPr marL="1828800" indent="0" algn="ctr" rtl="0" eaLnBrk="0" fontAlgn="base" hangingPunct="0">
              <a:spcBef>
                <a:spcPct val="20000"/>
              </a:spcBef>
              <a:spcAft>
                <a:spcPct val="0"/>
              </a:spcAft>
              <a:buNone/>
              <a:defRPr sz="2000">
                <a:solidFill>
                  <a:schemeClr val="tx1">
                    <a:lumMod val="75000"/>
                    <a:lumOff val="25000"/>
                  </a:schemeClr>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buFont typeface="Wingdings" panose="05000000000000000000" pitchFamily="2" charset="2"/>
              <a:buNone/>
              <a:defRPr/>
            </a:pPr>
            <a:r>
              <a:rPr lang="zh-CN" altLang="zh-CN" b="1" kern="0" dirty="0">
                <a:latin typeface="+mj-ea"/>
                <a:ea typeface="+mj-ea"/>
              </a:rPr>
              <a:t>公司简介</a:t>
            </a:r>
            <a:endParaRPr lang="zh-CN" altLang="zh-CN" b="1" kern="0" dirty="0">
              <a:latin typeface="+mj-ea"/>
              <a:ea typeface="+mj-ea"/>
            </a:endParaRPr>
          </a:p>
          <a:p>
            <a:pPr indent="366395" algn="l" latinLnBrk="0">
              <a:lnSpc>
                <a:spcPts val="2400"/>
              </a:lnSpc>
              <a:spcBef>
                <a:spcPts val="1200"/>
              </a:spcBef>
              <a:buFont typeface="Wingdings" panose="05000000000000000000" pitchFamily="2" charset="2"/>
              <a:buNone/>
              <a:defRPr/>
            </a:pPr>
            <a:r>
              <a:rPr lang="zh-CN" altLang="zh-CN" sz="1600" kern="0" dirty="0"/>
              <a:t>山金期货有限公司成立于1992年11月，注册资本6亿元，是山东黄金集团下属控股公司。公司具有商品期货经纪业务、金融期货经纪业务、期货投资咨询、资产管理业务资格，是中国金融期货交易所、上海期货交易所、大连商品交易所、郑州商品交易所四大交易所及上海国际能源交易中心的会员，是目前国内成立最早、运作最规范的期货公司之一，可代理客户从事国内目前所有上市商品期货交易、金融期货交易。</a:t>
            </a:r>
            <a:endParaRPr lang="zh-CN" altLang="zh-CN" sz="1600" kern="0" dirty="0"/>
          </a:p>
          <a:p>
            <a:pPr indent="366395" algn="l" latinLnBrk="0">
              <a:lnSpc>
                <a:spcPts val="2400"/>
              </a:lnSpc>
              <a:spcBef>
                <a:spcPts val="1200"/>
              </a:spcBef>
              <a:buFont typeface="Wingdings" panose="05000000000000000000" pitchFamily="2" charset="2"/>
              <a:buNone/>
              <a:defRPr/>
            </a:pPr>
            <a:r>
              <a:rPr lang="zh-CN" altLang="zh-CN" sz="1600" kern="0" dirty="0"/>
              <a:t>公司自2014年股权变更以来，依托山东黄金实体产业背景，积极完成了企业战略、经营理念、发展规划等全方面转型。公司法人治理结构完善，内部管理体制和风险防范机制健全，现在上海、天津、济南、烟台、日照、东营、厦门、晋江等城市设有分支机构。</a:t>
            </a:r>
            <a:endParaRPr lang="zh-CN" altLang="zh-CN" sz="1600" kern="0" dirty="0"/>
          </a:p>
          <a:p>
            <a:pPr indent="366395" algn="l" latinLnBrk="0">
              <a:lnSpc>
                <a:spcPts val="2400"/>
              </a:lnSpc>
              <a:spcBef>
                <a:spcPts val="1200"/>
              </a:spcBef>
              <a:buFont typeface="Wingdings" panose="05000000000000000000" pitchFamily="2" charset="2"/>
              <a:buNone/>
              <a:defRPr/>
            </a:pPr>
            <a:r>
              <a:rPr lang="zh-CN" altLang="zh-CN" sz="1600" kern="0" dirty="0"/>
              <a:t>公司秉持“追求卓越、创新进取”的企业精神，坚持“规范化、专业化、职业化”的经营理念，本着“客户第一、服务至上”的宗旨，充分发挥行业优势和自身优势，致力于专业品种的研究，以优质的服务和强大的实力赢得了众多投资者的信赖，成为投资者的“商品专家”“金融顾问”。</a:t>
            </a:r>
            <a:endParaRPr lang="zh-CN" altLang="zh-CN" sz="1600" kern="0" dirty="0"/>
          </a:p>
          <a:p>
            <a:pPr indent="366395" algn="l" latinLnBrk="0">
              <a:lnSpc>
                <a:spcPts val="2400"/>
              </a:lnSpc>
              <a:spcBef>
                <a:spcPts val="1200"/>
              </a:spcBef>
              <a:buFont typeface="Wingdings" panose="05000000000000000000" pitchFamily="2" charset="2"/>
              <a:buNone/>
              <a:defRPr/>
            </a:pPr>
            <a:r>
              <a:rPr lang="zh-CN" altLang="zh-CN" sz="1600" kern="0" dirty="0"/>
              <a:t>公司立足长远，稳健经营，努力实现与客户双赢，正以昂扬的姿态全力打造特色鲜明、业内领先的产业化特色金融衍生品服务商！</a:t>
            </a:r>
            <a:endParaRPr lang="zh-CN" altLang="zh-CN" sz="1600" kern="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3"/>
          <p:cNvGraphicFramePr/>
          <p:nvPr/>
        </p:nvGraphicFramePr>
        <p:xfrm>
          <a:off x="457200" y="1423039"/>
          <a:ext cx="8281035" cy="4562764"/>
        </p:xfrm>
        <a:graphic>
          <a:graphicData uri="http://schemas.openxmlformats.org/drawingml/2006/table">
            <a:tbl>
              <a:tblPr firstRow="1" bandRow="1">
                <a:tableStyleId>{5C22544A-7EE6-4342-B048-85BDC9FD1C3A}</a:tableStyleId>
              </a:tblPr>
              <a:tblGrid>
                <a:gridCol w="1143635"/>
                <a:gridCol w="6300077"/>
                <a:gridCol w="837210"/>
              </a:tblGrid>
              <a:tr h="291271">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主要指标</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solidFill>
                      <a:srgbClr val="F39464"/>
                    </a:solidFill>
                  </a:tcP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概述</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solidFill>
                      <a:srgbClr val="F39464"/>
                    </a:solidFill>
                  </a:tcP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驱动</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solidFill>
                      <a:srgbClr val="F39464"/>
                    </a:solidFill>
                  </a:tcPr>
                </a:tc>
              </a:tr>
              <a:tr h="485140">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供应</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c>
                  <a:txBody>
                    <a:bodyPr/>
                    <a:lstStyle/>
                    <a:p>
                      <a:pPr algn="l"/>
                      <a:r>
                        <a:rPr lang="zh-CN" altLang="en-US" sz="1200" dirty="0">
                          <a:solidFill>
                            <a:schemeClr val="tx1">
                              <a:lumMod val="95000"/>
                              <a:lumOff val="5000"/>
                            </a:schemeClr>
                          </a:solidFill>
                          <a:latin typeface="等线" panose="02010600030101010101" pitchFamily="2" charset="-122"/>
                          <a:ea typeface="等线" panose="02010600030101010101" pitchFamily="2" charset="-122"/>
                        </a:rPr>
                        <a:t>国内炼厂开工率维持低位水平，供应处于年内中低位</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偏多</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679450">
                <a:tc>
                  <a:txBody>
                    <a:bodyPr/>
                    <a:lstStyle/>
                    <a:p>
                      <a:pPr marL="0" algn="ctr"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需求</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marL="0" algn="l"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当前专项债发放节奏加快，需求端逐渐有起色。雨季即将结束，需求节奏会逐渐好转，预计八月中旬会有较好的需求增量</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偏多</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r>
              <a:tr h="485775">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库存</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c>
                  <a:txBody>
                    <a:bodyPr/>
                    <a:lstStyle/>
                    <a:p>
                      <a:pPr algn="l"/>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厂库库存总量偏多，厂库库容上升明显。社会库库容量未继续明显上升，工地等下游随用所采</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偏空</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485452">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进口利润</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c>
                  <a:txBody>
                    <a:bodyPr/>
                    <a:lstStyle/>
                    <a:p>
                      <a:pPr algn="l"/>
                      <a:r>
                        <a:rPr lang="zh-CN" altLang="en-US" sz="1200" dirty="0">
                          <a:solidFill>
                            <a:schemeClr val="tx1">
                              <a:lumMod val="95000"/>
                              <a:lumOff val="5000"/>
                            </a:schemeClr>
                          </a:solidFill>
                          <a:latin typeface="等线" panose="02010600030101010101" pitchFamily="2" charset="-122"/>
                          <a:ea typeface="等线" panose="02010600030101010101" pitchFamily="2" charset="-122"/>
                          <a:sym typeface="+mn-ea"/>
                        </a:rPr>
                        <a:t>主要品种进口利润较高，进口量有增加</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sym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偏空</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485140">
                <a:tc>
                  <a:txBody>
                    <a:bodyPr/>
                    <a:lstStyle/>
                    <a:p>
                      <a:pPr algn="ct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成本（原油）</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marL="0" algn="l"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原油价格大幅度下跌后震荡</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利空</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485452">
                <a:tc>
                  <a:txBody>
                    <a:bodyPr/>
                    <a:lstStyle/>
                    <a:p>
                      <a:pPr algn="ct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现货</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marL="0" algn="l"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本周华东和山东交割品成交价格大跌</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利空</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485452">
                <a:tc>
                  <a:txBody>
                    <a:bodyPr/>
                    <a:lstStyle/>
                    <a:p>
                      <a:pPr algn="ct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基差</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marL="0" algn="l"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基差收敛完毕，暂未再次打开无风险套利空间</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中性</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679632">
                <a:tc>
                  <a:txBody>
                    <a:bodyPr/>
                    <a:lstStyle/>
                    <a:p>
                      <a:pPr algn="ct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周度行情述评</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gridSpan="2">
                  <a:txBody>
                    <a:bodyPr/>
                    <a:lstStyle/>
                    <a:p>
                      <a:pPr marL="0" algn="l"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整体来看，沥青供给端充足掩盖需求增量。</a:t>
                      </a:r>
                      <a:r>
                        <a:rPr lang="zh-CN" altLang="en-US" sz="1200" dirty="0">
                          <a:solidFill>
                            <a:schemeClr val="tx1">
                              <a:lumMod val="95000"/>
                              <a:lumOff val="5000"/>
                            </a:schemeClr>
                          </a:solidFill>
                          <a:latin typeface="等线" panose="02010600030101010101" pitchFamily="2" charset="-122"/>
                          <a:ea typeface="等线" panose="02010600030101010101" pitchFamily="2" charset="-122"/>
                          <a:sym typeface="+mn-ea"/>
                        </a:rPr>
                        <a:t>油价下跌造成</a:t>
                      </a: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沥青大幅度跟跌，沥青裂解利润难有起色。</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hMerge="1">
                  <a:tcPr anchor="ctr"/>
                </a:tc>
              </a:tr>
            </a:tbl>
          </a:graphicData>
        </a:graphic>
      </p:graphicFrame>
      <p:sp>
        <p:nvSpPr>
          <p:cNvPr id="6" name="标题 1"/>
          <p:cNvSpPr txBox="1"/>
          <p:nvPr/>
        </p:nvSpPr>
        <p:spPr bwMode="auto">
          <a:xfrm>
            <a:off x="457200" y="871714"/>
            <a:ext cx="8229600" cy="43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7500" lnSpcReduction="10000"/>
          </a:bodyPr>
          <a:lstStyle>
            <a:lvl1pPr algn="l" rtl="0" eaLnBrk="0" fontAlgn="base" hangingPunct="0">
              <a:spcBef>
                <a:spcPct val="0"/>
              </a:spcBef>
              <a:spcAft>
                <a:spcPct val="0"/>
              </a:spcAft>
              <a:defRPr sz="2400">
                <a:solidFill>
                  <a:srgbClr val="EF6803"/>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en-US" altLang="zh-CN" kern="0" dirty="0">
                <a:latin typeface="黑体" panose="02010609060101010101" pitchFamily="49" charset="-122"/>
                <a:ea typeface="黑体" panose="02010609060101010101" pitchFamily="49" charset="-122"/>
              </a:rPr>
              <a:t>1.2  </a:t>
            </a:r>
            <a:r>
              <a:rPr lang="zh-CN" altLang="en-US" kern="0" dirty="0">
                <a:latin typeface="黑体" panose="02010609060101010101" pitchFamily="49" charset="-122"/>
                <a:ea typeface="黑体" panose="02010609060101010101" pitchFamily="49" charset="-122"/>
              </a:rPr>
              <a:t>沥青基本面概述</a:t>
            </a:r>
            <a:endParaRPr lang="zh-CN" altLang="en-US" kern="0" dirty="0">
              <a:latin typeface="黑体" panose="02010609060101010101" pitchFamily="49" charset="-122"/>
              <a:ea typeface="黑体"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2693987"/>
            <a:ext cx="7772400" cy="1470025"/>
          </a:xfrm>
        </p:spPr>
        <p:txBody>
          <a:bodyPr>
            <a:normAutofit/>
          </a:bodyPr>
          <a:lstStyle/>
          <a:p>
            <a:pPr algn="ctr"/>
            <a:r>
              <a:rPr lang="zh-CN" altLang="en-US" sz="3000" dirty="0"/>
              <a:t>第二部分：市场基本面情况</a:t>
            </a:r>
            <a:endParaRPr lang="zh-CN" altLang="en-US"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2.1.1</a:t>
            </a:r>
            <a:r>
              <a:rPr lang="zh-CN" altLang="en-US" dirty="0"/>
              <a:t> 炼厂总开工率较上周下降</a:t>
            </a:r>
            <a:endParaRPr lang="zh-CN" altLang="en-US" dirty="0"/>
          </a:p>
        </p:txBody>
      </p:sp>
      <p:sp>
        <p:nvSpPr>
          <p:cNvPr id="14" name="内容占位符 2"/>
          <p:cNvSpPr>
            <a:spLocks noGrp="1"/>
          </p:cNvSpPr>
          <p:nvPr>
            <p:ph idx="1"/>
          </p:nvPr>
        </p:nvSpPr>
        <p:spPr>
          <a:xfrm>
            <a:off x="457200" y="1279525"/>
            <a:ext cx="8305165" cy="648335"/>
          </a:xfrm>
        </p:spPr>
        <p:txBody>
          <a:bodyPr/>
          <a:lstStyle/>
          <a:p>
            <a:r>
              <a:rPr lang="zh-CN" altLang="en-US" dirty="0"/>
              <a:t>本周总开工率</a:t>
            </a:r>
            <a:r>
              <a:rPr lang="en-US" altLang="zh-CN" dirty="0"/>
              <a:t>39.2%</a:t>
            </a:r>
            <a:r>
              <a:rPr lang="zh-CN" altLang="en-US" dirty="0"/>
              <a:t>，</a:t>
            </a:r>
            <a:r>
              <a:rPr lang="zh-CN" dirty="0"/>
              <a:t>上升</a:t>
            </a:r>
            <a:r>
              <a:rPr lang="en-US" altLang="zh-CN" dirty="0"/>
              <a:t>2.3%</a:t>
            </a:r>
            <a:r>
              <a:rPr lang="zh-CN" altLang="en-US" dirty="0"/>
              <a:t>。分区域华东下降，西北和华北开工率上升较多。</a:t>
            </a:r>
            <a:endParaRPr lang="zh-CN" altLang="en-US" dirty="0"/>
          </a:p>
        </p:txBody>
      </p:sp>
      <p:pic>
        <p:nvPicPr>
          <p:cNvPr id="3" name="图片 2"/>
          <p:cNvPicPr>
            <a:picLocks noChangeAspect="1"/>
          </p:cNvPicPr>
          <p:nvPr/>
        </p:nvPicPr>
        <p:blipFill>
          <a:blip r:embed="rId1"/>
          <a:stretch>
            <a:fillRect/>
          </a:stretch>
        </p:blipFill>
        <p:spPr>
          <a:xfrm>
            <a:off x="323215" y="1927860"/>
            <a:ext cx="8555355" cy="46704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2.1.1</a:t>
            </a:r>
            <a:r>
              <a:rPr lang="zh-CN" altLang="en-US" dirty="0"/>
              <a:t> 炼厂总开工率开始低于同期水平</a:t>
            </a:r>
            <a:endParaRPr lang="zh-CN" altLang="en-US" dirty="0"/>
          </a:p>
        </p:txBody>
      </p:sp>
      <p:sp>
        <p:nvSpPr>
          <p:cNvPr id="14" name="内容占位符 2"/>
          <p:cNvSpPr>
            <a:spLocks noGrp="1"/>
          </p:cNvSpPr>
          <p:nvPr>
            <p:ph idx="1"/>
          </p:nvPr>
        </p:nvSpPr>
        <p:spPr>
          <a:xfrm>
            <a:off x="247015" y="1279525"/>
            <a:ext cx="8768715" cy="648335"/>
          </a:xfrm>
        </p:spPr>
        <p:txBody>
          <a:bodyPr/>
          <a:lstStyle/>
          <a:p>
            <a:r>
              <a:rPr lang="zh-CN" altLang="en-US" dirty="0">
                <a:sym typeface="+mn-ea"/>
              </a:rPr>
              <a:t>本周总开工率</a:t>
            </a:r>
            <a:r>
              <a:rPr lang="en-US" altLang="zh-CN" dirty="0">
                <a:sym typeface="+mn-ea"/>
              </a:rPr>
              <a:t>39.2%</a:t>
            </a:r>
            <a:r>
              <a:rPr lang="zh-CN" altLang="en-US" dirty="0">
                <a:sym typeface="+mn-ea"/>
              </a:rPr>
              <a:t>，</a:t>
            </a:r>
            <a:r>
              <a:rPr lang="zh-CN" dirty="0">
                <a:sym typeface="+mn-ea"/>
              </a:rPr>
              <a:t>上升</a:t>
            </a:r>
            <a:r>
              <a:rPr lang="en-US" altLang="zh-CN" dirty="0">
                <a:sym typeface="+mn-ea"/>
              </a:rPr>
              <a:t>2.3%</a:t>
            </a:r>
            <a:r>
              <a:rPr lang="zh-CN" altLang="en-US" dirty="0">
                <a:sym typeface="+mn-ea"/>
              </a:rPr>
              <a:t>。分区域华东下降，西北和华北开工率上升较多。</a:t>
            </a:r>
            <a:endParaRPr lang="zh-CN" altLang="en-US" dirty="0"/>
          </a:p>
        </p:txBody>
      </p:sp>
      <p:pic>
        <p:nvPicPr>
          <p:cNvPr id="3" name="图片 2"/>
          <p:cNvPicPr>
            <a:picLocks noChangeAspect="1"/>
          </p:cNvPicPr>
          <p:nvPr/>
        </p:nvPicPr>
        <p:blipFill>
          <a:blip r:embed="rId1"/>
          <a:stretch>
            <a:fillRect/>
          </a:stretch>
        </p:blipFill>
        <p:spPr>
          <a:xfrm>
            <a:off x="395605" y="1988820"/>
            <a:ext cx="8451850" cy="44824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2.1.1</a:t>
            </a:r>
            <a:r>
              <a:rPr lang="zh-CN" altLang="en-US" dirty="0"/>
              <a:t>样本统计周度产量累计同比增加</a:t>
            </a:r>
            <a:r>
              <a:rPr lang="en-US" altLang="zh-CN" dirty="0"/>
              <a:t>6.4%</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en-US" dirty="0">
                <a:sym typeface="+mn-ea"/>
              </a:rPr>
              <a:t>2020</a:t>
            </a:r>
            <a:r>
              <a:rPr lang="zh-CN" altLang="en-US" dirty="0">
                <a:sym typeface="+mn-ea"/>
              </a:rPr>
              <a:t>年</a:t>
            </a:r>
            <a:r>
              <a:rPr lang="en-US" altLang="zh-CN" dirty="0">
                <a:sym typeface="+mn-ea"/>
              </a:rPr>
              <a:t>1-7</a:t>
            </a:r>
            <a:r>
              <a:rPr lang="zh-CN" altLang="en-US" dirty="0">
                <a:sym typeface="+mn-ea"/>
              </a:rPr>
              <a:t>月疫情影响较为特殊，故也选取</a:t>
            </a:r>
            <a:r>
              <a:rPr lang="en-US" altLang="zh-CN" dirty="0">
                <a:sym typeface="+mn-ea"/>
              </a:rPr>
              <a:t>2019</a:t>
            </a:r>
            <a:r>
              <a:rPr lang="zh-CN" altLang="en-US" dirty="0">
                <a:sym typeface="+mn-ea"/>
              </a:rPr>
              <a:t>年同期数值。</a:t>
            </a:r>
            <a:r>
              <a:rPr lang="en-US" altLang="zh-CN" dirty="0">
                <a:sym typeface="+mn-ea"/>
              </a:rPr>
              <a:t>2021</a:t>
            </a:r>
            <a:r>
              <a:rPr lang="zh-CN" altLang="en-US" dirty="0">
                <a:sym typeface="+mn-ea"/>
              </a:rPr>
              <a:t>年较</a:t>
            </a:r>
            <a:r>
              <a:rPr lang="en-US" altLang="zh-CN" dirty="0">
                <a:sym typeface="+mn-ea"/>
              </a:rPr>
              <a:t>2019</a:t>
            </a:r>
            <a:r>
              <a:rPr lang="zh-CN" altLang="en-US" dirty="0">
                <a:sym typeface="+mn-ea"/>
              </a:rPr>
              <a:t>年同期累计同比增加</a:t>
            </a:r>
            <a:r>
              <a:rPr lang="en-US" altLang="zh-CN" dirty="0">
                <a:sym typeface="+mn-ea"/>
              </a:rPr>
              <a:t>22.1%</a:t>
            </a:r>
            <a:r>
              <a:rPr lang="zh-CN" altLang="en-US" dirty="0">
                <a:sym typeface="+mn-ea"/>
              </a:rPr>
              <a:t>，较</a:t>
            </a:r>
            <a:r>
              <a:rPr lang="en-US" altLang="zh-CN" dirty="0">
                <a:sym typeface="+mn-ea"/>
              </a:rPr>
              <a:t>2020</a:t>
            </a:r>
            <a:r>
              <a:rPr lang="zh-CN" altLang="en-US" dirty="0">
                <a:sym typeface="+mn-ea"/>
              </a:rPr>
              <a:t>年同期累计同比增加</a:t>
            </a:r>
            <a:r>
              <a:rPr lang="en-US" altLang="zh-CN" dirty="0">
                <a:sym typeface="+mn-ea"/>
              </a:rPr>
              <a:t>6.4%</a:t>
            </a:r>
            <a:r>
              <a:rPr lang="zh-CN" altLang="en-US" dirty="0">
                <a:sym typeface="+mn-ea"/>
              </a:rPr>
              <a:t>。</a:t>
            </a:r>
            <a:endParaRPr lang="zh-CN" altLang="en-US" dirty="0">
              <a:sym typeface="+mn-ea"/>
            </a:endParaRPr>
          </a:p>
        </p:txBody>
      </p:sp>
      <p:pic>
        <p:nvPicPr>
          <p:cNvPr id="3" name="图片 2"/>
          <p:cNvPicPr>
            <a:picLocks noChangeAspect="1"/>
          </p:cNvPicPr>
          <p:nvPr/>
        </p:nvPicPr>
        <p:blipFill>
          <a:blip r:embed="rId1"/>
          <a:stretch>
            <a:fillRect/>
          </a:stretch>
        </p:blipFill>
        <p:spPr>
          <a:xfrm>
            <a:off x="323215" y="1988820"/>
            <a:ext cx="8646160" cy="45250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559165" cy="436880"/>
          </a:xfrm>
        </p:spPr>
        <p:txBody>
          <a:bodyPr>
            <a:normAutofit fontScale="90000"/>
          </a:bodyPr>
          <a:lstStyle/>
          <a:p>
            <a:r>
              <a:rPr lang="en-US" altLang="zh-CN" dirty="0"/>
              <a:t>2.1.2</a:t>
            </a:r>
            <a:r>
              <a:rPr lang="zh-CN" altLang="en-US" dirty="0"/>
              <a:t>大基建</a:t>
            </a:r>
            <a:r>
              <a:rPr lang="zh-CN" altLang="en-US" dirty="0">
                <a:sym typeface="+mn-ea"/>
              </a:rPr>
              <a:t>需求端同比增速下滑</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en-US" dirty="0">
                <a:sym typeface="+mn-ea"/>
              </a:rPr>
              <a:t>2021</a:t>
            </a:r>
            <a:r>
              <a:rPr lang="zh-CN" altLang="en-US" dirty="0">
                <a:sym typeface="+mn-ea"/>
              </a:rPr>
              <a:t>年</a:t>
            </a:r>
            <a:r>
              <a:rPr lang="en-US" altLang="zh-CN" dirty="0">
                <a:sym typeface="+mn-ea"/>
              </a:rPr>
              <a:t>1-7</a:t>
            </a:r>
            <a:r>
              <a:rPr lang="zh-CN" altLang="en-US" dirty="0">
                <a:sym typeface="+mn-ea"/>
              </a:rPr>
              <a:t>月上旬专项债发行总量同比</a:t>
            </a:r>
            <a:r>
              <a:rPr lang="zh-CN" dirty="0">
                <a:sym typeface="+mn-ea"/>
              </a:rPr>
              <a:t>减少</a:t>
            </a:r>
            <a:r>
              <a:rPr lang="en-US" altLang="zh-CN" dirty="0">
                <a:sym typeface="+mn-ea"/>
              </a:rPr>
              <a:t>20.6%</a:t>
            </a:r>
            <a:endParaRPr lang="en-US" altLang="zh-CN" dirty="0">
              <a:sym typeface="+mn-ea"/>
            </a:endParaRPr>
          </a:p>
        </p:txBody>
      </p:sp>
      <p:pic>
        <p:nvPicPr>
          <p:cNvPr id="4" name="图片 3"/>
          <p:cNvPicPr>
            <a:picLocks noChangeAspect="1"/>
          </p:cNvPicPr>
          <p:nvPr/>
        </p:nvPicPr>
        <p:blipFill>
          <a:blip r:embed="rId1"/>
          <a:stretch>
            <a:fillRect/>
          </a:stretch>
        </p:blipFill>
        <p:spPr>
          <a:xfrm>
            <a:off x="457200" y="1772920"/>
            <a:ext cx="8329930" cy="4692015"/>
          </a:xfrm>
          <a:prstGeom prst="rect">
            <a:avLst/>
          </a:prstGeom>
        </p:spPr>
      </p:pic>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2652</Words>
  <Application>WPS 演示</Application>
  <PresentationFormat>全屏显示(4:3)</PresentationFormat>
  <Paragraphs>183</Paragraphs>
  <Slides>33</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33</vt:i4>
      </vt:variant>
    </vt:vector>
  </HeadingPairs>
  <TitlesOfParts>
    <vt:vector size="46" baseType="lpstr">
      <vt:lpstr>Arial</vt:lpstr>
      <vt:lpstr>宋体</vt:lpstr>
      <vt:lpstr>Wingdings</vt:lpstr>
      <vt:lpstr>仿宋</vt:lpstr>
      <vt:lpstr>黑体</vt:lpstr>
      <vt:lpstr>微软雅黑</vt:lpstr>
      <vt:lpstr>等线</vt:lpstr>
      <vt:lpstr>Times New Roman</vt:lpstr>
      <vt:lpstr>微软雅黑 Light</vt:lpstr>
      <vt:lpstr>Arial Unicode MS</vt:lpstr>
      <vt:lpstr>Calibri</vt:lpstr>
      <vt:lpstr>华文琥珀</vt:lpstr>
      <vt:lpstr>默认设计模板</vt:lpstr>
      <vt:lpstr>沥青周度策略报告</vt:lpstr>
      <vt:lpstr>第一部分：观点概述</vt:lpstr>
      <vt:lpstr>PowerPoint 演示文稿</vt:lpstr>
      <vt:lpstr>PowerPoint 演示文稿</vt:lpstr>
      <vt:lpstr>第二部分：市场基本面情况</vt:lpstr>
      <vt:lpstr>2.1.1 炼厂总开工率较上周下降</vt:lpstr>
      <vt:lpstr>2.1.1 炼厂总开工率开始低于同期水平</vt:lpstr>
      <vt:lpstr>2.1.1样本统计周度产量累计同比增加6.4%</vt:lpstr>
      <vt:lpstr>2.1.2大基建需求端同比增速下滑</vt:lpstr>
      <vt:lpstr>2.1.2大基建需求端同比增速下滑</vt:lpstr>
      <vt:lpstr>2.1.3公路建设需求端增速较好，重点关注季节性需求节奏 </vt:lpstr>
      <vt:lpstr>2.1.3公路建设需求端增速环比增加，重点关注季节性需求节奏</vt:lpstr>
      <vt:lpstr>2.1.3工程端重点关注季节性需求节奏</vt:lpstr>
      <vt:lpstr>2.1.3公路需求端增速改善，重点关注季节性需求节奏 </vt:lpstr>
      <vt:lpstr>2.1.4库存量</vt:lpstr>
      <vt:lpstr>2.1.4总库存比</vt:lpstr>
      <vt:lpstr>2.1.4区域厂库库存比</vt:lpstr>
      <vt:lpstr>2.1.4区域社会库库存比</vt:lpstr>
      <vt:lpstr>2.1.5利润</vt:lpstr>
      <vt:lpstr>2.1.5利润</vt:lpstr>
      <vt:lpstr>第三部分：期现货市场行情回顾</vt:lpstr>
      <vt:lpstr>3.1  沥青期货价格走势</vt:lpstr>
      <vt:lpstr>3.2   主要交割区域的现货价格下跌</vt:lpstr>
      <vt:lpstr>3.3  地域价差低于华东山东两地运输成本，无法进行有效的库存转移</vt:lpstr>
      <vt:lpstr>3.4  本周06合约基差</vt:lpstr>
      <vt:lpstr>3.4  本周09合约基差</vt:lpstr>
      <vt:lpstr>3.4  本周12合约基差</vt:lpstr>
      <vt:lpstr>3.5  9-12价差环比变化-14元/吨</vt:lpstr>
      <vt:lpstr>3.5  12-6价差环比变化了-10元/吨</vt:lpstr>
      <vt:lpstr>3.6  沥青周度平衡表</vt:lpstr>
      <vt:lpstr>谢  谢！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sjjl02</dc:creator>
  <cp:lastModifiedBy>同事王孝飞</cp:lastModifiedBy>
  <cp:revision>983</cp:revision>
  <cp:lastPrinted>2021-01-23T08:35:00Z</cp:lastPrinted>
  <dcterms:created xsi:type="dcterms:W3CDTF">2015-02-04T00:46:00Z</dcterms:created>
  <dcterms:modified xsi:type="dcterms:W3CDTF">2021-07-23T05:06:23Z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2052-11.8.6.8810</vt:lpwstr>
  </property>
</Properties>
</file>